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65" r:id="rId9"/>
    <p:sldId id="270" r:id="rId10"/>
    <p:sldId id="269" r:id="rId11"/>
  </p:sldIdLst>
  <p:sldSz cx="10080625" cy="7200900"/>
  <p:notesSz cx="6858000" cy="9144000"/>
  <p:defaultTextStyle>
    <a:defPPr>
      <a:defRPr lang="ru-RU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86" y="-62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77BA-4C41-41F3-8F44-03EF9EBF33CE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0AB69-6528-45DA-9C01-29A9652ED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3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685800"/>
            <a:ext cx="4797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0AB69-6528-45DA-9C01-29A9652EDB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7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236947"/>
            <a:ext cx="8568531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080510"/>
            <a:ext cx="705643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88371"/>
            <a:ext cx="2268141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88371"/>
            <a:ext cx="6636411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45"/>
            <a:ext cx="8568531" cy="143017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4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9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680211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680211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86702"/>
            <a:ext cx="3316456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286703"/>
            <a:ext cx="5635349" cy="614576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06856"/>
            <a:ext cx="3316456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040630"/>
            <a:ext cx="6048375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43414"/>
            <a:ext cx="6048375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3730" indent="0">
              <a:buNone/>
              <a:defRPr sz="3000"/>
            </a:lvl2pPr>
            <a:lvl3pPr marL="987461" indent="0">
              <a:buNone/>
              <a:defRPr sz="2600"/>
            </a:lvl3pPr>
            <a:lvl4pPr marL="1481191" indent="0">
              <a:buNone/>
              <a:defRPr sz="2200"/>
            </a:lvl4pPr>
            <a:lvl5pPr marL="1974921" indent="0">
              <a:buNone/>
              <a:defRPr sz="2200"/>
            </a:lvl5pPr>
            <a:lvl6pPr marL="2468651" indent="0">
              <a:buNone/>
              <a:defRPr sz="2200"/>
            </a:lvl6pPr>
            <a:lvl7pPr marL="2962382" indent="0">
              <a:buNone/>
              <a:defRPr sz="2200"/>
            </a:lvl7pPr>
            <a:lvl8pPr marL="3456112" indent="0">
              <a:buNone/>
              <a:defRPr sz="2200"/>
            </a:lvl8pPr>
            <a:lvl9pPr marL="394984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635705"/>
            <a:ext cx="604837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vert="horz" lIns="98746" tIns="49373" rIns="98746" bIns="493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80211"/>
            <a:ext cx="9072563" cy="4752261"/>
          </a:xfrm>
          <a:prstGeom prst="rect">
            <a:avLst/>
          </a:prstGeom>
        </p:spPr>
        <p:txBody>
          <a:bodyPr vert="horz" lIns="98746" tIns="49373" rIns="98746" bIns="493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пн.17.02.2025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674168"/>
            <a:ext cx="3192198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46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98" indent="-370298" algn="l" defTabSz="98746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12" indent="-308581" algn="l" defTabSz="98746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26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56" indent="-246865" algn="l" defTabSz="98746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86" indent="-246865" algn="l" defTabSz="98746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0261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300" b="1" dirty="0" err="1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Використання</a:t>
            </a:r>
            <a:r>
              <a:rPr lang="ru-RU" sz="43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 штучного </a:t>
            </a:r>
            <a:r>
              <a:rPr lang="ru-RU" sz="4300" b="1" dirty="0" err="1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інтелекту</a:t>
            </a:r>
            <a:r>
              <a:rPr lang="ru-RU" sz="43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 в </a:t>
            </a:r>
            <a:r>
              <a:rPr lang="ru-RU" sz="4300" b="1" dirty="0" err="1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роботі</a:t>
            </a:r>
            <a:r>
              <a:rPr lang="ru-RU" sz="43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 педагога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8464" y="4734576"/>
            <a:ext cx="4242673" cy="956500"/>
          </a:xfrm>
        </p:spPr>
        <p:txBody>
          <a:bodyPr>
            <a:normAutofit/>
          </a:bodyPr>
          <a:lstStyle/>
          <a:p>
            <a:pPr algn="l"/>
            <a:r>
              <a:rPr lang="uk-UA" sz="1900" dirty="0">
                <a:solidFill>
                  <a:schemeClr val="tx2"/>
                </a:solidFill>
                <a:latin typeface="Book Antiqua" panose="02040602050305030304" pitchFamily="18" charset="0"/>
              </a:rPr>
              <a:t>Ольга </a:t>
            </a:r>
            <a:r>
              <a:rPr lang="uk-UA" sz="1900" dirty="0" err="1">
                <a:solidFill>
                  <a:schemeClr val="tx2"/>
                </a:solidFill>
                <a:latin typeface="Book Antiqua" panose="02040602050305030304" pitchFamily="18" charset="0"/>
              </a:rPr>
              <a:t>Похілко</a:t>
            </a:r>
            <a:r>
              <a:rPr lang="uk-UA" sz="1900" dirty="0">
                <a:solidFill>
                  <a:schemeClr val="tx2"/>
                </a:solidFill>
                <a:latin typeface="Book Antiqua" panose="02040602050305030304" pitchFamily="18" charset="0"/>
              </a:rPr>
              <a:t>, методист відділу</a:t>
            </a:r>
          </a:p>
          <a:p>
            <a:pPr algn="l"/>
            <a:r>
              <a:rPr lang="uk-UA" sz="1900" dirty="0">
                <a:solidFill>
                  <a:schemeClr val="tx2"/>
                </a:solidFill>
                <a:latin typeface="Book Antiqua" panose="02040602050305030304" pitchFamily="18" charset="0"/>
              </a:rPr>
              <a:t>організаційно-масового</a:t>
            </a:r>
            <a:endParaRPr lang="ru-RU" sz="19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5242" y="6322352"/>
            <a:ext cx="686734" cy="392098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2024</a:t>
            </a:r>
            <a:endParaRPr lang="ru-RU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94" y="381324"/>
            <a:ext cx="9072563" cy="1200150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ТОП-10 НЕЙРОМЕРЕЖ В УКРАЇНІ 2024</a:t>
            </a:r>
            <a:r>
              <a:rPr lang="ru-RU" sz="2600" b="1" dirty="0"/>
              <a:t>.</a:t>
            </a:r>
            <a:br>
              <a:rPr lang="ru-RU" sz="2600" b="1" dirty="0"/>
            </a:br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/>
            </a:r>
            <a:b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</a:br>
            <a:endParaRPr lang="ru-RU" sz="26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262" y="5269626"/>
            <a:ext cx="6350706" cy="299765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1300" b="1" dirty="0">
                <a:latin typeface="Book Antiqua" panose="02040602050305030304" pitchFamily="18" charset="0"/>
              </a:rPr>
              <a:t>https://www.youtube.com/watch?v=twyPd_AClrU</a:t>
            </a:r>
            <a:endParaRPr lang="ru-RU" sz="1500" dirty="0">
              <a:latin typeface="Book Antiqua" panose="0204060205030503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0" y="1559023"/>
            <a:ext cx="6965432" cy="312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-27667" y="57651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ЗНАЧЕННЯ ШІ В СУЧАСНОМУ СВІТІ ОСВІТИ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121" y="1332198"/>
            <a:ext cx="8516876" cy="7861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 err="1">
                <a:latin typeface="Book Antiqua" panose="02040602050305030304" pitchFamily="18" charset="0"/>
              </a:rPr>
              <a:t>Штучний</a:t>
            </a:r>
            <a:r>
              <a:rPr lang="ru-RU" sz="1500" b="1" dirty="0">
                <a:latin typeface="Book Antiqua" panose="02040602050305030304" pitchFamily="18" charset="0"/>
              </a:rPr>
              <a:t> </a:t>
            </a:r>
            <a:r>
              <a:rPr lang="ru-RU" sz="1500" b="1" dirty="0" err="1">
                <a:latin typeface="Book Antiqua" panose="02040602050305030304" pitchFamily="18" charset="0"/>
              </a:rPr>
              <a:t>інтелект</a:t>
            </a:r>
            <a:r>
              <a:rPr lang="ru-RU" sz="1500" b="1" dirty="0">
                <a:latin typeface="Book Antiqua" panose="02040602050305030304" pitchFamily="18" charset="0"/>
              </a:rPr>
              <a:t> </a:t>
            </a:r>
            <a:r>
              <a:rPr lang="ru-RU" sz="1500" dirty="0">
                <a:latin typeface="Book Antiqua" panose="02040602050305030304" pitchFamily="18" charset="0"/>
              </a:rPr>
              <a:t>— </a:t>
            </a:r>
            <a:r>
              <a:rPr lang="ru-RU" sz="1500" dirty="0" err="1">
                <a:latin typeface="Book Antiqua" panose="02040602050305030304" pitchFamily="18" charset="0"/>
              </a:rPr>
              <a:t>це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галузь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комп'ютерних</a:t>
            </a:r>
            <a:r>
              <a:rPr lang="ru-RU" sz="1500" dirty="0">
                <a:latin typeface="Book Antiqua" panose="02040602050305030304" pitchFamily="18" charset="0"/>
              </a:rPr>
              <a:t> наук, </a:t>
            </a:r>
            <a:r>
              <a:rPr lang="ru-RU" sz="1500" dirty="0" err="1">
                <a:latin typeface="Book Antiqua" panose="02040602050305030304" pitchFamily="18" charset="0"/>
              </a:rPr>
              <a:t>що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займається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створенням</a:t>
            </a:r>
            <a:r>
              <a:rPr lang="ru-RU" sz="1500" dirty="0">
                <a:latin typeface="Book Antiqua" panose="02040602050305030304" pitchFamily="18" charset="0"/>
              </a:rPr>
              <a:t> систем, </a:t>
            </a:r>
            <a:r>
              <a:rPr lang="ru-RU" sz="1500" dirty="0" err="1">
                <a:latin typeface="Book Antiqua" panose="02040602050305030304" pitchFamily="18" charset="0"/>
              </a:rPr>
              <a:t>здатних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виконувати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завдання</a:t>
            </a:r>
            <a:r>
              <a:rPr lang="ru-RU" sz="1500" dirty="0">
                <a:latin typeface="Book Antiqua" panose="02040602050305030304" pitchFamily="18" charset="0"/>
              </a:rPr>
              <a:t>, </a:t>
            </a:r>
            <a:r>
              <a:rPr lang="ru-RU" sz="1500" dirty="0" err="1">
                <a:latin typeface="Book Antiqua" panose="02040602050305030304" pitchFamily="18" charset="0"/>
              </a:rPr>
              <a:t>які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зазвичай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вимагають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людського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інтелекту</a:t>
            </a:r>
            <a:r>
              <a:rPr lang="ru-RU" sz="1500" dirty="0">
                <a:latin typeface="Book Antiqua" panose="02040602050305030304" pitchFamily="18" charset="0"/>
              </a:rPr>
              <a:t>. </a:t>
            </a:r>
            <a:r>
              <a:rPr lang="ru-RU" sz="1500" dirty="0" err="1">
                <a:latin typeface="Book Antiqua" panose="02040602050305030304" pitchFamily="18" charset="0"/>
              </a:rPr>
              <a:t>Це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включає</a:t>
            </a:r>
            <a:r>
              <a:rPr lang="ru-RU" sz="1500" dirty="0">
                <a:latin typeface="Book Antiqua" panose="02040602050305030304" pitchFamily="18" charset="0"/>
              </a:rPr>
              <a:t> в себе </a:t>
            </a:r>
            <a:r>
              <a:rPr lang="ru-RU" sz="1500" dirty="0" err="1">
                <a:latin typeface="Book Antiqua" panose="02040602050305030304" pitchFamily="18" charset="0"/>
              </a:rPr>
              <a:t>навчання</a:t>
            </a:r>
            <a:r>
              <a:rPr lang="ru-RU" sz="1500" dirty="0">
                <a:latin typeface="Book Antiqua" panose="02040602050305030304" pitchFamily="18" charset="0"/>
              </a:rPr>
              <a:t>, </a:t>
            </a:r>
            <a:r>
              <a:rPr lang="ru-RU" sz="1500" dirty="0" err="1">
                <a:latin typeface="Book Antiqua" panose="02040602050305030304" pitchFamily="18" charset="0"/>
              </a:rPr>
              <a:t>розпізнавання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мови</a:t>
            </a:r>
            <a:r>
              <a:rPr lang="ru-RU" sz="1500" dirty="0">
                <a:latin typeface="Book Antiqua" panose="02040602050305030304" pitchFamily="18" charset="0"/>
              </a:rPr>
              <a:t>, </a:t>
            </a:r>
            <a:r>
              <a:rPr lang="ru-RU" sz="1500" dirty="0" err="1">
                <a:latin typeface="Book Antiqua" panose="02040602050305030304" pitchFamily="18" charset="0"/>
              </a:rPr>
              <a:t>прийняття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рішень</a:t>
            </a:r>
            <a:r>
              <a:rPr lang="ru-RU" sz="1500" dirty="0">
                <a:latin typeface="Book Antiqua" panose="02040602050305030304" pitchFamily="18" charset="0"/>
              </a:rPr>
              <a:t> та </a:t>
            </a:r>
            <a:r>
              <a:rPr lang="ru-RU" sz="1500" dirty="0" err="1">
                <a:latin typeface="Book Antiqua" panose="02040602050305030304" pitchFamily="18" charset="0"/>
              </a:rPr>
              <a:t>інші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когнітивні</a:t>
            </a:r>
            <a:r>
              <a:rPr lang="ru-RU" sz="1500" dirty="0">
                <a:latin typeface="Book Antiqua" panose="02040602050305030304" pitchFamily="18" charset="0"/>
              </a:rPr>
              <a:t> </a:t>
            </a:r>
            <a:r>
              <a:rPr lang="ru-RU" sz="1500" dirty="0" err="1">
                <a:latin typeface="Book Antiqua" panose="02040602050305030304" pitchFamily="18" charset="0"/>
              </a:rPr>
              <a:t>функції</a:t>
            </a:r>
            <a:r>
              <a:rPr lang="ru-RU" sz="15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031" y="2239499"/>
            <a:ext cx="4700653" cy="392098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err="1" smtClean="0">
                <a:latin typeface="Book Antiqua" panose="02040602050305030304" pitchFamily="18" charset="0"/>
              </a:rPr>
              <a:t>Значення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ШІ в </a:t>
            </a:r>
            <a:r>
              <a:rPr lang="ru-RU" b="1" dirty="0" err="1">
                <a:latin typeface="Book Antiqua" panose="02040602050305030304" pitchFamily="18" charset="0"/>
              </a:rPr>
              <a:t>сучасному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світі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освіти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292" y="2921392"/>
            <a:ext cx="2685679" cy="392098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err="1" smtClean="0">
                <a:latin typeface="Book Antiqua" panose="02040602050305030304" pitchFamily="18" charset="0"/>
              </a:rPr>
              <a:t>Інновації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в </a:t>
            </a:r>
            <a:r>
              <a:rPr lang="ru-RU" b="1" dirty="0" err="1">
                <a:latin typeface="Book Antiqua" panose="02040602050305030304" pitchFamily="18" charset="0"/>
              </a:rPr>
              <a:t>навчанні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100" y="4931827"/>
            <a:ext cx="4830497" cy="392098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err="1" smtClean="0">
                <a:latin typeface="Book Antiqua" panose="02040602050305030304" pitchFamily="18" charset="0"/>
              </a:rPr>
              <a:t>Адаптація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до потреб </a:t>
            </a:r>
            <a:r>
              <a:rPr lang="ru-RU" b="1" dirty="0" err="1" smtClean="0">
                <a:latin typeface="Book Antiqua" panose="02040602050305030304" pitchFamily="18" charset="0"/>
              </a:rPr>
              <a:t>здобувачів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latin typeface="Book Antiqua" panose="02040602050305030304" pitchFamily="18" charset="0"/>
              </a:rPr>
              <a:t>освіти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4151" y="2921392"/>
            <a:ext cx="2692091" cy="392098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err="1">
                <a:latin typeface="Book Antiqua" panose="02040602050305030304" pitchFamily="18" charset="0"/>
              </a:rPr>
              <a:t>Підтримка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педагогів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102" y="3524842"/>
            <a:ext cx="2957628" cy="125387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ru-RU" sz="1500" i="1" dirty="0" err="1">
                <a:latin typeface="Book Antiqua" panose="02040602050305030304" pitchFamily="18" charset="0"/>
              </a:rPr>
              <a:t>Завдяки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аналізу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даних</a:t>
            </a:r>
            <a:r>
              <a:rPr lang="ru-RU" sz="1500" i="1" dirty="0">
                <a:latin typeface="Book Antiqua" panose="02040602050305030304" pitchFamily="18" charset="0"/>
              </a:rPr>
              <a:t>, ШІ </a:t>
            </a:r>
            <a:r>
              <a:rPr lang="ru-RU" sz="1500" i="1" dirty="0" err="1">
                <a:latin typeface="Book Antiqua" panose="02040602050305030304" pitchFamily="18" charset="0"/>
              </a:rPr>
              <a:t>може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допомогти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виявити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сильні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слабкі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сторони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учнів</a:t>
            </a:r>
            <a:r>
              <a:rPr lang="ru-RU" sz="1500" i="1" dirty="0">
                <a:latin typeface="Book Antiqua" panose="02040602050305030304" pitchFamily="18" charset="0"/>
              </a:rPr>
              <a:t>, </a:t>
            </a:r>
            <a:r>
              <a:rPr lang="ru-RU" sz="1500" i="1" dirty="0" err="1">
                <a:latin typeface="Book Antiqua" panose="02040602050305030304" pitchFamily="18" charset="0"/>
              </a:rPr>
              <a:t>що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дозволяє</a:t>
            </a:r>
            <a:r>
              <a:rPr lang="ru-RU" sz="1500" i="1" dirty="0">
                <a:latin typeface="Book Antiqua" panose="02040602050305030304" pitchFamily="18" charset="0"/>
              </a:rPr>
              <a:t> педагогам </a:t>
            </a:r>
            <a:r>
              <a:rPr lang="ru-RU" sz="1500" i="1" dirty="0" err="1">
                <a:latin typeface="Book Antiqua" panose="02040602050305030304" pitchFamily="18" charset="0"/>
              </a:rPr>
              <a:t>адаптувати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навчальні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програми</a:t>
            </a:r>
            <a:endParaRPr lang="ru-RU" sz="1500" i="1" dirty="0">
              <a:latin typeface="Book Antiqua" panose="0204060205030503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67557" y="3248360"/>
            <a:ext cx="0" cy="2764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6000" y="3516442"/>
            <a:ext cx="3432736" cy="125387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ru-RU" sz="1500" i="1" dirty="0">
                <a:latin typeface="Book Antiqua" panose="02040602050305030304" pitchFamily="18" charset="0"/>
              </a:rPr>
              <a:t>ШІ </a:t>
            </a:r>
            <a:r>
              <a:rPr lang="ru-RU" sz="1500" i="1" dirty="0" err="1">
                <a:latin typeface="Book Antiqua" panose="02040602050305030304" pitchFamily="18" charset="0"/>
              </a:rPr>
              <a:t>може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автоматизувати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рутинні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завдання</a:t>
            </a:r>
            <a:r>
              <a:rPr lang="ru-RU" sz="1500" i="1" dirty="0">
                <a:latin typeface="Book Antiqua" panose="02040602050305030304" pitchFamily="18" charset="0"/>
              </a:rPr>
              <a:t>, </a:t>
            </a:r>
            <a:r>
              <a:rPr lang="ru-RU" sz="1500" i="1" dirty="0" err="1">
                <a:latin typeface="Book Antiqua" panose="02040602050305030304" pitchFamily="18" charset="0"/>
              </a:rPr>
              <a:t>такі</a:t>
            </a:r>
            <a:r>
              <a:rPr lang="ru-RU" sz="1500" i="1" dirty="0">
                <a:latin typeface="Book Antiqua" panose="02040602050305030304" pitchFamily="18" charset="0"/>
              </a:rPr>
              <a:t> як </a:t>
            </a:r>
            <a:r>
              <a:rPr lang="ru-RU" sz="1500" i="1" dirty="0" err="1">
                <a:latin typeface="Book Antiqua" panose="02040602050305030304" pitchFamily="18" charset="0"/>
              </a:rPr>
              <a:t>оцінювання</a:t>
            </a:r>
            <a:r>
              <a:rPr lang="ru-RU" sz="1500" i="1" dirty="0">
                <a:latin typeface="Book Antiqua" panose="02040602050305030304" pitchFamily="18" charset="0"/>
              </a:rPr>
              <a:t>, </a:t>
            </a:r>
            <a:r>
              <a:rPr lang="ru-RU" sz="1500" i="1" dirty="0" err="1">
                <a:latin typeface="Book Antiqua" panose="02040602050305030304" pitchFamily="18" charset="0"/>
              </a:rPr>
              <a:t>що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дозволяє</a:t>
            </a:r>
            <a:r>
              <a:rPr lang="ru-RU" sz="1500" i="1" dirty="0">
                <a:latin typeface="Book Antiqua" panose="02040602050305030304" pitchFamily="18" charset="0"/>
              </a:rPr>
              <a:t> педагогам </a:t>
            </a:r>
            <a:r>
              <a:rPr lang="ru-RU" sz="1500" i="1" dirty="0" err="1">
                <a:latin typeface="Book Antiqua" panose="02040602050305030304" pitchFamily="18" charset="0"/>
              </a:rPr>
              <a:t>зосередитися</a:t>
            </a:r>
            <a:r>
              <a:rPr lang="ru-RU" sz="1500" i="1" dirty="0">
                <a:latin typeface="Book Antiqua" panose="02040602050305030304" pitchFamily="18" charset="0"/>
              </a:rPr>
              <a:t> на </a:t>
            </a:r>
            <a:r>
              <a:rPr lang="ru-RU" sz="1500" i="1" dirty="0" err="1">
                <a:latin typeface="Book Antiqua" panose="02040602050305030304" pitchFamily="18" charset="0"/>
              </a:rPr>
              <a:t>творчих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індивідуальних</a:t>
            </a:r>
            <a:r>
              <a:rPr lang="ru-RU" sz="1500" i="1" dirty="0">
                <a:latin typeface="Book Antiqua" panose="02040602050305030304" pitchFamily="18" charset="0"/>
              </a:rPr>
              <a:t> аспектах </a:t>
            </a:r>
            <a:r>
              <a:rPr lang="ru-RU" sz="1500" i="1" dirty="0" err="1">
                <a:latin typeface="Book Antiqua" panose="02040602050305030304" pitchFamily="18" charset="0"/>
              </a:rPr>
              <a:t>навчання</a:t>
            </a:r>
            <a:endParaRPr lang="ru-RU" sz="1500" i="1" dirty="0">
              <a:latin typeface="Book Antiqua" panose="0204060205030503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50" y="5279801"/>
            <a:ext cx="302768" cy="4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81973" y="5500677"/>
            <a:ext cx="3334120" cy="125387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ru-RU" sz="1500" i="1" dirty="0" err="1">
                <a:latin typeface="Book Antiqua" panose="02040602050305030304" pitchFamily="18" charset="0"/>
              </a:rPr>
              <a:t>Завдяки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аналізу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даних</a:t>
            </a:r>
            <a:r>
              <a:rPr lang="ru-RU" sz="1500" i="1" dirty="0">
                <a:latin typeface="Book Antiqua" panose="02040602050305030304" pitchFamily="18" charset="0"/>
              </a:rPr>
              <a:t>, ШІ </a:t>
            </a:r>
            <a:r>
              <a:rPr lang="ru-RU" sz="1500" i="1" dirty="0" err="1">
                <a:latin typeface="Book Antiqua" panose="02040602050305030304" pitchFamily="18" charset="0"/>
              </a:rPr>
              <a:t>може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допомогти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виявити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сильні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слабкі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сторониздобувачів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освіти</a:t>
            </a:r>
            <a:r>
              <a:rPr lang="ru-RU" sz="1500" i="1" dirty="0">
                <a:latin typeface="Book Antiqua" panose="02040602050305030304" pitchFamily="18" charset="0"/>
              </a:rPr>
              <a:t>, </a:t>
            </a:r>
            <a:r>
              <a:rPr lang="ru-RU" sz="1500" i="1" dirty="0" err="1">
                <a:latin typeface="Book Antiqua" panose="02040602050305030304" pitchFamily="18" charset="0"/>
              </a:rPr>
              <a:t>що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дозволяє</a:t>
            </a:r>
            <a:r>
              <a:rPr lang="ru-RU" sz="1500" i="1" dirty="0">
                <a:latin typeface="Book Antiqua" panose="02040602050305030304" pitchFamily="18" charset="0"/>
              </a:rPr>
              <a:t> педагогам </a:t>
            </a:r>
            <a:r>
              <a:rPr lang="ru-RU" sz="1500" i="1" dirty="0" err="1">
                <a:latin typeface="Book Antiqua" panose="02040602050305030304" pitchFamily="18" charset="0"/>
              </a:rPr>
              <a:t>адаптувати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навчальні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програми</a:t>
            </a:r>
            <a:endParaRPr lang="ru-RU" sz="1500" i="1" dirty="0">
              <a:latin typeface="Book Antiqua" panose="0204060205030503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83" y="3305582"/>
            <a:ext cx="302768" cy="4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-27667" y="57651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РОЛЬ ПЕДАГОГА В ПОЗАШКІЛЬНІЙ ОСВІТІ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2406" y="1361389"/>
            <a:ext cx="4469421" cy="1134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52406" y="1361390"/>
            <a:ext cx="5040313" cy="1084595"/>
          </a:xfrm>
          <a:prstGeom prst="rect">
            <a:avLst/>
          </a:prstGeom>
        </p:spPr>
        <p:txBody>
          <a:bodyPr lIns="98746" tIns="49373" rIns="98746" bIns="49373">
            <a:spAutoFit/>
          </a:bodyPr>
          <a:lstStyle/>
          <a:p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ОСНОВНІ ФУНКЦІЇ ПЕДАГОГА</a:t>
            </a:r>
            <a:r>
              <a:rPr lang="ru-RU" dirty="0"/>
              <a:t>: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Навчання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розвиток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Індивідуальний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підхід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3. </a:t>
            </a:r>
            <a:r>
              <a:rPr lang="ru-RU" sz="1500" i="1" dirty="0" err="1">
                <a:latin typeface="Book Antiqua" panose="02040602050305030304" pitchFamily="18" charset="0"/>
              </a:rPr>
              <a:t>Мотивація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підтримка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41263" y="1351763"/>
            <a:ext cx="611143" cy="1143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47" y="2635642"/>
            <a:ext cx="745546" cy="127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79" y="2693148"/>
            <a:ext cx="7541463" cy="11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20093" y="2709792"/>
            <a:ext cx="7243016" cy="137698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ВАЖЛИВІСТЬ ІННОВАЦІЙ У НАВЧАЛЬНОМУ ПРОЦЕСІ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Адаптація</a:t>
            </a:r>
            <a:r>
              <a:rPr lang="ru-RU" sz="1500" i="1" dirty="0">
                <a:latin typeface="Book Antiqua" panose="02040602050305030304" pitchFamily="18" charset="0"/>
              </a:rPr>
              <a:t> до </a:t>
            </a:r>
            <a:r>
              <a:rPr lang="ru-RU" sz="1500" i="1" dirty="0" err="1">
                <a:latin typeface="Book Antiqua" panose="02040602050305030304" pitchFamily="18" charset="0"/>
              </a:rPr>
              <a:t>змін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Використання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нових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технологій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3. </a:t>
            </a:r>
            <a:r>
              <a:rPr lang="ru-RU" sz="1500" i="1" dirty="0" err="1">
                <a:latin typeface="Book Antiqua" panose="02040602050305030304" pitchFamily="18" charset="0"/>
              </a:rPr>
              <a:t>Розвиток</a:t>
            </a:r>
            <a:r>
              <a:rPr lang="ru-RU" sz="1500" i="1" dirty="0">
                <a:latin typeface="Book Antiqua" panose="02040602050305030304" pitchFamily="18" charset="0"/>
              </a:rPr>
              <a:t> критичного </a:t>
            </a:r>
            <a:r>
              <a:rPr lang="ru-RU" sz="1500" i="1" dirty="0" err="1">
                <a:latin typeface="Book Antiqua" panose="02040602050305030304" pitchFamily="18" charset="0"/>
              </a:rPr>
              <a:t>мислення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26" y="3977527"/>
            <a:ext cx="745546" cy="127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46" y="5368313"/>
            <a:ext cx="745546" cy="127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07" y="4040883"/>
            <a:ext cx="4496028" cy="11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78" y="5425819"/>
            <a:ext cx="7541464" cy="11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19606" y="4016417"/>
            <a:ext cx="3253142" cy="1207706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ВЗАЄМОДІЯ З УЧНЯМИ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Створення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довірливих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віднос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Залучення</a:t>
            </a:r>
            <a:r>
              <a:rPr lang="ru-RU" sz="1500" i="1" dirty="0">
                <a:latin typeface="Book Antiqua" panose="02040602050305030304" pitchFamily="18" charset="0"/>
              </a:rPr>
              <a:t> до </a:t>
            </a:r>
            <a:r>
              <a:rPr lang="ru-RU" sz="1500" i="1" dirty="0" err="1">
                <a:latin typeface="Book Antiqua" panose="02040602050305030304" pitchFamily="18" charset="0"/>
              </a:rPr>
              <a:t>процесу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261878" y="5442087"/>
            <a:ext cx="6602661" cy="1146151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ВИКЛИКИ, З ЯКИМИ </a:t>
            </a:r>
            <a:r>
              <a:rPr lang="ru-RU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СТИКАЮТЬСЯ ПЕДАГОГИ </a:t>
            </a:r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Обмежені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ресурси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Необхідність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постійного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навчання</a:t>
            </a:r>
            <a:endParaRPr lang="ru-RU" sz="1500" i="1" dirty="0">
              <a:latin typeface="Book Antiqua" panose="02040602050305030304" pitchFamily="18" charset="0"/>
            </a:endParaRPr>
          </a:p>
          <a:p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МОЖЛИВОСТІ ВИКОРИСТАННЯ ШІ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45055" y="1152772"/>
            <a:ext cx="4469421" cy="984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13602" y="1176023"/>
            <a:ext cx="5040313" cy="853763"/>
          </a:xfrm>
          <a:prstGeom prst="rect">
            <a:avLst/>
          </a:prstGeom>
        </p:spPr>
        <p:txBody>
          <a:bodyPr lIns="98746" tIns="49373" rIns="98746" bIns="49373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ПЕРСОНАЛІЗАЦІЯ НАВЧАННЯ</a:t>
            </a:r>
            <a:endParaRPr lang="ru-RU" dirty="0" smtClean="0"/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Адаптивні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навчальні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системи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 </a:t>
            </a:r>
            <a:r>
              <a:rPr lang="ru-RU" sz="1500" i="1" dirty="0" err="1">
                <a:latin typeface="Book Antiqua" panose="02040602050305030304" pitchFamily="18" charset="0"/>
              </a:rPr>
              <a:t>Рекомендаційні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системи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7" y="2289012"/>
            <a:ext cx="7541463" cy="98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1408" y="2307033"/>
            <a:ext cx="6669140" cy="137698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АВТОМАТИЗАЦІЯ АДМІНІСТРАТИВНИХ ЗАВДАНЬ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Оцінювання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зворотний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зв'язок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Управління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даними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8" y="3403876"/>
            <a:ext cx="7519142" cy="9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26" y="4545168"/>
            <a:ext cx="7541464" cy="9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44013" y="3463726"/>
            <a:ext cx="5638410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АНАЛІЗ ДАНИХ ПРО ЗДОБУВАЧІВ ОСВІТИ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Виявлення</a:t>
            </a:r>
            <a:r>
              <a:rPr lang="ru-RU" sz="1500" i="1" dirty="0">
                <a:latin typeface="Book Antiqua" panose="02040602050305030304" pitchFamily="18" charset="0"/>
              </a:rPr>
              <a:t> проблем.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Моніторинг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прогресу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06534" y="4621899"/>
            <a:ext cx="6602661" cy="85376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ІНТЕРАКТИВНІ НАВЧАЛЬНІ ПЛАТФОРМИ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Віртуальні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навчальні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середовища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Гейміфікація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навчання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1408" y="5732581"/>
            <a:ext cx="5418798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ПІДТРИМКА ТВОРЧОСТІ ТА ІННОВАЦІЙ</a:t>
            </a:r>
            <a:endParaRPr lang="ru-RU" sz="15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Інструменти</a:t>
            </a:r>
            <a:r>
              <a:rPr lang="ru-RU" sz="1500" i="1" dirty="0">
                <a:latin typeface="Book Antiqua" panose="02040602050305030304" pitchFamily="18" charset="0"/>
              </a:rPr>
              <a:t> для </a:t>
            </a:r>
            <a:r>
              <a:rPr lang="ru-RU" sz="1500" i="1" dirty="0" err="1">
                <a:latin typeface="Book Antiqua" panose="02040602050305030304" pitchFamily="18" charset="0"/>
              </a:rPr>
              <a:t>творчого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самовираження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Співпраця</a:t>
            </a:r>
            <a:r>
              <a:rPr lang="ru-RU" sz="1500" i="1" dirty="0">
                <a:latin typeface="Book Antiqua" panose="02040602050305030304" pitchFamily="18" charset="0"/>
              </a:rPr>
              <a:t> з </a:t>
            </a:r>
            <a:r>
              <a:rPr lang="ru-RU" sz="1500" i="1" dirty="0" err="1">
                <a:latin typeface="Book Antiqua" panose="02040602050305030304" pitchFamily="18" charset="0"/>
              </a:rPr>
              <a:t>технологіями</a:t>
            </a:r>
            <a:endParaRPr lang="ru-RU" sz="15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87" y="5685139"/>
            <a:ext cx="7541217" cy="9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1506" y="1138082"/>
            <a:ext cx="689901" cy="549151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ІНТЕРАКТИВНІ НАВЧАЛЬНІ ПЛАТФОРМИ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06534" y="1116385"/>
            <a:ext cx="4469421" cy="984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75499" y="1196976"/>
            <a:ext cx="5040313" cy="853763"/>
          </a:xfrm>
          <a:prstGeom prst="rect">
            <a:avLst/>
          </a:prstGeom>
        </p:spPr>
        <p:txBody>
          <a:bodyPr lIns="98746" tIns="49373" rIns="98746" bIns="49373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ПЕРСОНАЛІЗАЦІЯ НАВЧАННЯ</a:t>
            </a:r>
            <a:endParaRPr lang="ru-RU" dirty="0" smtClean="0"/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en-US" sz="1500" i="1" dirty="0">
                <a:latin typeface="Book Antiqua" panose="02040602050305030304" pitchFamily="18" charset="0"/>
              </a:rPr>
              <a:t>Khan Academy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en-US" sz="1500" i="1" dirty="0" err="1">
                <a:latin typeface="Book Antiqua" panose="02040602050305030304" pitchFamily="18" charset="0"/>
              </a:rPr>
              <a:t>Duolingo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80264" y="1116386"/>
            <a:ext cx="611143" cy="991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79" y="2239499"/>
            <a:ext cx="745546" cy="10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7" y="2289012"/>
            <a:ext cx="7541463" cy="98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1408" y="2307033"/>
            <a:ext cx="3471150" cy="137698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ВІРТУАЛЬНІ АСИСТЕНТИ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Чат-</a:t>
            </a:r>
            <a:r>
              <a:rPr lang="ru-RU" sz="1500" i="1" dirty="0" err="1">
                <a:latin typeface="Book Antiqua" panose="02040602050305030304" pitchFamily="18" charset="0"/>
              </a:rPr>
              <a:t>боти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en-US" sz="1500" i="1" dirty="0">
                <a:latin typeface="Book Antiqua" panose="02040602050305030304" pitchFamily="18" charset="0"/>
              </a:rPr>
              <a:t>Google Assistant </a:t>
            </a:r>
            <a:r>
              <a:rPr lang="ru-RU" sz="1500" i="1" dirty="0">
                <a:latin typeface="Book Antiqua" panose="02040602050305030304" pitchFamily="18" charset="0"/>
              </a:rPr>
              <a:t>та </a:t>
            </a:r>
            <a:r>
              <a:rPr lang="en-US" sz="1500" i="1" dirty="0" err="1">
                <a:latin typeface="Book Antiqua" panose="02040602050305030304" pitchFamily="18" charset="0"/>
              </a:rPr>
              <a:t>Siri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67" y="3350051"/>
            <a:ext cx="745546" cy="111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88" y="4517234"/>
            <a:ext cx="745546" cy="10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8" y="3403876"/>
            <a:ext cx="7519142" cy="9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26" y="4545168"/>
            <a:ext cx="7541464" cy="9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44012" y="3463726"/>
            <a:ext cx="6887149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СИСТЕМИ ОЦІНЮВАННЯ ТА ЗВОРОТНОГО ЗВ'ЯЗКУ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en-US" sz="1500" i="1" dirty="0" err="1">
                <a:latin typeface="Book Antiqua" panose="02040602050305030304" pitchFamily="18" charset="0"/>
              </a:rPr>
              <a:t>Gradescope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en-US" sz="1500" i="1" dirty="0" err="1">
                <a:latin typeface="Book Antiqua" panose="02040602050305030304" pitchFamily="18" charset="0"/>
              </a:rPr>
              <a:t>Turnitin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06534" y="4621899"/>
            <a:ext cx="6602661" cy="85376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АНАЛІЗ ДАНИХ ПРО ЗДОБУВАЧІВ ОСВІТИ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en-US" sz="1500" i="1" dirty="0" err="1">
                <a:latin typeface="Book Antiqua" panose="02040602050305030304" pitchFamily="18" charset="0"/>
              </a:rPr>
              <a:t>Edmodo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en-US" sz="1500" i="1" dirty="0" err="1">
                <a:latin typeface="Book Antiqua" panose="02040602050305030304" pitchFamily="18" charset="0"/>
              </a:rPr>
              <a:t>Edmodo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54" y="5641877"/>
            <a:ext cx="745546" cy="10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9625" y="5736826"/>
            <a:ext cx="3782133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ГЕЙМІФІКАЦІЯ НАВЧАННЯ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en-US" sz="1500" i="1" dirty="0" err="1">
                <a:latin typeface="Book Antiqua" panose="02040602050305030304" pitchFamily="18" charset="0"/>
              </a:rPr>
              <a:t>Classcraft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en-US" sz="1500" i="1" dirty="0" err="1">
                <a:latin typeface="Book Antiqua" panose="02040602050305030304" pitchFamily="18" charset="0"/>
              </a:rPr>
              <a:t>Quizlet</a:t>
            </a:r>
            <a:endParaRPr lang="ru-RU" sz="15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08" y="5689382"/>
            <a:ext cx="7541217" cy="9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ПЕРЕВАГИ ВИКОРИСТАННЯ ШІ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9568" y="1231342"/>
            <a:ext cx="6237085" cy="853763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ПІДВИЩЕННЯ ЕФЕКТИВНОСТІ НАВЧАННЯ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Індивідуалізація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Швидкий</a:t>
            </a:r>
            <a:r>
              <a:rPr lang="ru-RU" sz="1500" i="1" dirty="0">
                <a:latin typeface="Book Antiqua" panose="02040602050305030304" pitchFamily="18" charset="0"/>
              </a:rPr>
              <a:t> доступ до </a:t>
            </a:r>
            <a:r>
              <a:rPr lang="ru-RU" sz="1500" i="1" dirty="0" err="1">
                <a:latin typeface="Book Antiqua" panose="02040602050305030304" pitchFamily="18" charset="0"/>
              </a:rPr>
              <a:t>ресурсів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82" y="2289012"/>
            <a:ext cx="8152543" cy="98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76352" y="2307033"/>
            <a:ext cx="6295641" cy="1146151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ЗМЕНШЕННЯ НАВАНТАЖЕННЯ НА ПЕДАГОГІВ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 </a:t>
            </a:r>
            <a:r>
              <a:rPr lang="ru-RU" sz="1500" i="1" dirty="0" err="1">
                <a:latin typeface="Book Antiqua" panose="02040602050305030304" pitchFamily="18" charset="0"/>
              </a:rPr>
              <a:t>Автоматизація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рутинних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завдань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 </a:t>
            </a:r>
            <a:r>
              <a:rPr lang="ru-RU" sz="1500" i="1" dirty="0" err="1">
                <a:latin typeface="Book Antiqua" panose="02040602050305030304" pitchFamily="18" charset="0"/>
              </a:rPr>
              <a:t>Підтримка</a:t>
            </a:r>
            <a:r>
              <a:rPr lang="ru-RU" sz="1500" i="1" dirty="0">
                <a:latin typeface="Book Antiqua" panose="02040602050305030304" pitchFamily="18" charset="0"/>
              </a:rPr>
              <a:t> в </a:t>
            </a:r>
            <a:r>
              <a:rPr lang="ru-RU" sz="1500" i="1" dirty="0" err="1">
                <a:latin typeface="Book Antiqua" panose="02040602050305030304" pitchFamily="18" charset="0"/>
              </a:rPr>
              <a:t>управлінні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класом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82" y="3399499"/>
            <a:ext cx="8152543" cy="9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66" y="4545167"/>
            <a:ext cx="8137159" cy="124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43465" y="3425847"/>
            <a:ext cx="7853760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СТВОРЕННЯ ІНДИВІДУАЛЬНИХ НАВЧАЛЬНИХ МАРШРУТІВ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 </a:t>
            </a:r>
            <a:r>
              <a:rPr lang="ru-RU" sz="1500" i="1" dirty="0" err="1">
                <a:latin typeface="Book Antiqua" panose="02040602050305030304" pitchFamily="18" charset="0"/>
              </a:rPr>
              <a:t>Адаптація</a:t>
            </a:r>
            <a:r>
              <a:rPr lang="ru-RU" sz="1500" i="1" dirty="0">
                <a:latin typeface="Book Antiqua" panose="02040602050305030304" pitchFamily="18" charset="0"/>
              </a:rPr>
              <a:t> до темпу </a:t>
            </a:r>
            <a:r>
              <a:rPr lang="ru-RU" sz="1500" i="1" dirty="0" err="1">
                <a:latin typeface="Book Antiqua" panose="02040602050305030304" pitchFamily="18" charset="0"/>
              </a:rPr>
              <a:t>навчання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2.  </a:t>
            </a:r>
            <a:r>
              <a:rPr lang="ru-RU" sz="1500" i="1" dirty="0" err="1">
                <a:latin typeface="Book Antiqua" panose="02040602050305030304" pitchFamily="18" charset="0"/>
              </a:rPr>
              <a:t>Виявлення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сильних</a:t>
            </a:r>
            <a:r>
              <a:rPr lang="ru-RU" sz="1500" i="1" dirty="0">
                <a:latin typeface="Book Antiqua" panose="02040602050305030304" pitchFamily="18" charset="0"/>
              </a:rPr>
              <a:t> і </a:t>
            </a:r>
            <a:r>
              <a:rPr lang="ru-RU" sz="1500" i="1" dirty="0" err="1">
                <a:latin typeface="Book Antiqua" panose="02040602050305030304" pitchFamily="18" charset="0"/>
              </a:rPr>
              <a:t>слабких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сторін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97131" y="4576264"/>
            <a:ext cx="8091056" cy="1146151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ПОКРАЩЕННЯ ВЗАЄМОДІЇ МІЖ ЗДОБУВАЧАМИ ОСВІТИ ТА ПЕДАГОГАМИ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Зворотний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зв'язок</a:t>
            </a:r>
            <a:r>
              <a:rPr lang="ru-RU" sz="1500" i="1" dirty="0">
                <a:latin typeface="Book Antiqua" panose="02040602050305030304" pitchFamily="18" charset="0"/>
              </a:rPr>
              <a:t> у реальному </a:t>
            </a:r>
            <a:r>
              <a:rPr lang="ru-RU" sz="1500" i="1" dirty="0" err="1">
                <a:latin typeface="Book Antiqua" panose="02040602050305030304" pitchFamily="18" charset="0"/>
              </a:rPr>
              <a:t>часі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Залучення</a:t>
            </a:r>
            <a:r>
              <a:rPr lang="ru-RU" sz="1500" i="1" dirty="0">
                <a:latin typeface="Book Antiqua" panose="02040602050305030304" pitchFamily="18" charset="0"/>
              </a:rPr>
              <a:t> до </a:t>
            </a:r>
            <a:r>
              <a:rPr lang="ru-RU" sz="1500" i="1" dirty="0" err="1">
                <a:latin typeface="Book Antiqua" panose="02040602050305030304" pitchFamily="18" charset="0"/>
              </a:rPr>
              <a:t>навчального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процесу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130" y="5991753"/>
            <a:ext cx="6932990" cy="85376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РОЗВИТОК НАВИЧОК 21 СТОЛІТТЯ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Критичне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мислення</a:t>
            </a:r>
            <a:r>
              <a:rPr lang="ru-RU" sz="1500" i="1" dirty="0">
                <a:latin typeface="Book Antiqua" panose="02040602050305030304" pitchFamily="18" charset="0"/>
              </a:rPr>
              <a:t> та </a:t>
            </a:r>
            <a:r>
              <a:rPr lang="ru-RU" sz="1500" i="1" dirty="0" err="1">
                <a:latin typeface="Book Antiqua" panose="02040602050305030304" pitchFamily="18" charset="0"/>
              </a:rPr>
              <a:t>творчість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Технологічна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грамотність</a:t>
            </a:r>
            <a:endParaRPr lang="ru-RU" sz="15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55" y="5944311"/>
            <a:ext cx="8134970" cy="9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65" y="1161395"/>
            <a:ext cx="8152005" cy="9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424" y="1161396"/>
            <a:ext cx="449706" cy="57180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ВИКЛИКИ ТА РИЗИКИ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31976" y="1235863"/>
            <a:ext cx="6237085" cy="853763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ЕТИЧНІ ПИТАННЯ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Конфіденційність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даних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Упередженість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алгоритмів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6" y="2390715"/>
            <a:ext cx="5890666" cy="98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31976" y="2462055"/>
            <a:ext cx="5252086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НЕОБХІДНІСТЬ НАВЧАННЯ ПЕДАГОГІВ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Підготовка</a:t>
            </a:r>
            <a:r>
              <a:rPr lang="ru-RU" sz="1500" i="1" dirty="0">
                <a:latin typeface="Book Antiqua" panose="02040602050305030304" pitchFamily="18" charset="0"/>
              </a:rPr>
              <a:t> до </a:t>
            </a:r>
            <a:r>
              <a:rPr lang="ru-RU" sz="1500" i="1" dirty="0" err="1">
                <a:latin typeface="Book Antiqua" panose="02040602050305030304" pitchFamily="18" charset="0"/>
              </a:rPr>
              <a:t>нових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технологій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Супротив </a:t>
            </a:r>
            <a:r>
              <a:rPr lang="ru-RU" sz="1500" i="1" dirty="0" err="1">
                <a:latin typeface="Book Antiqua" panose="02040602050305030304" pitchFamily="18" charset="0"/>
              </a:rPr>
              <a:t>змінам</a:t>
            </a:r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07" y="3537263"/>
            <a:ext cx="5890667" cy="9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07" y="4731487"/>
            <a:ext cx="5875282" cy="102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10365" y="3600296"/>
            <a:ext cx="3280392" cy="853763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ТЕХНІЧНІ ОБМЕЖЕННЯ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Доступ до </a:t>
            </a:r>
            <a:r>
              <a:rPr lang="ru-RU" sz="1500" i="1" dirty="0" err="1">
                <a:latin typeface="Book Antiqua" panose="02040602050305030304" pitchFamily="18" charset="0"/>
              </a:rPr>
              <a:t>технологій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Залежність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від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технологій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69891" y="4821923"/>
            <a:ext cx="8091056" cy="85376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ПСИХОЛОГІЧНІ АСПЕКТИ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Вплив</a:t>
            </a:r>
            <a:r>
              <a:rPr lang="ru-RU" sz="1500" i="1" dirty="0">
                <a:latin typeface="Book Antiqua" panose="02040602050305030304" pitchFamily="18" charset="0"/>
              </a:rPr>
              <a:t> на </a:t>
            </a:r>
            <a:r>
              <a:rPr lang="ru-RU" sz="1500" i="1" dirty="0" err="1">
                <a:latin typeface="Book Antiqua" panose="02040602050305030304" pitchFamily="18" charset="0"/>
              </a:rPr>
              <a:t>соціальні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навички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Стрес</a:t>
            </a:r>
            <a:r>
              <a:rPr lang="ru-RU" sz="1500" i="1" dirty="0">
                <a:latin typeface="Book Antiqua" panose="02040602050305030304" pitchFamily="18" charset="0"/>
              </a:rPr>
              <a:t> і </a:t>
            </a:r>
            <a:r>
              <a:rPr lang="ru-RU" sz="1500" i="1" dirty="0" err="1">
                <a:latin typeface="Book Antiqua" panose="02040602050305030304" pitchFamily="18" charset="0"/>
              </a:rPr>
              <a:t>перевантаження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807" y="6052381"/>
            <a:ext cx="6932990" cy="85376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НЕОБХІДНІСТЬ ПОСТІЙНОГО МОНІТОРИНГУ</a:t>
            </a:r>
            <a:endParaRPr lang="ru-RU" sz="1500" i="1" dirty="0">
              <a:latin typeface="Book Antiqua" panose="02040602050305030304" pitchFamily="18" charset="0"/>
            </a:endParaRPr>
          </a:p>
          <a:p>
            <a:r>
              <a:rPr lang="ru-RU" sz="1500" i="1" dirty="0">
                <a:latin typeface="Book Antiqua" panose="02040602050305030304" pitchFamily="18" charset="0"/>
              </a:rPr>
              <a:t>1. </a:t>
            </a:r>
            <a:r>
              <a:rPr lang="ru-RU" sz="1500" i="1" dirty="0" err="1">
                <a:latin typeface="Book Antiqua" panose="02040602050305030304" pitchFamily="18" charset="0"/>
              </a:rPr>
              <a:t>Оцінка</a:t>
            </a:r>
            <a:r>
              <a:rPr lang="ru-RU" sz="1500" i="1" dirty="0">
                <a:latin typeface="Book Antiqua" panose="02040602050305030304" pitchFamily="18" charset="0"/>
              </a:rPr>
              <a:t> </a:t>
            </a:r>
            <a:r>
              <a:rPr lang="ru-RU" sz="1500" i="1" dirty="0" err="1">
                <a:latin typeface="Book Antiqua" panose="02040602050305030304" pitchFamily="18" charset="0"/>
              </a:rPr>
              <a:t>ефективності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</a:p>
          <a:p>
            <a:r>
              <a:rPr lang="ru-RU" sz="1500" i="1" dirty="0">
                <a:latin typeface="Book Antiqua" panose="02040602050305030304" pitchFamily="18" charset="0"/>
              </a:rPr>
              <a:t>2. </a:t>
            </a:r>
            <a:r>
              <a:rPr lang="ru-RU" sz="1500" i="1" dirty="0" err="1">
                <a:latin typeface="Book Antiqua" panose="02040602050305030304" pitchFamily="18" charset="0"/>
              </a:rPr>
              <a:t>Адаптація</a:t>
            </a:r>
            <a:r>
              <a:rPr lang="ru-RU" sz="1500" i="1" dirty="0">
                <a:latin typeface="Book Antiqua" panose="02040602050305030304" pitchFamily="18" charset="0"/>
              </a:rPr>
              <a:t> до </a:t>
            </a:r>
            <a:r>
              <a:rPr lang="ru-RU" sz="1500" i="1" dirty="0" err="1">
                <a:latin typeface="Book Antiqua" panose="02040602050305030304" pitchFamily="18" charset="0"/>
              </a:rPr>
              <a:t>змін</a:t>
            </a:r>
            <a:r>
              <a:rPr lang="ru-RU" sz="1500" i="1" dirty="0">
                <a:latin typeface="Book Antiqua" panose="02040602050305030304" pitchFamily="18" charset="0"/>
              </a:rPr>
              <a:t>.</a:t>
            </a:r>
            <a:endParaRPr lang="ru-RU" sz="15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09" y="5982458"/>
            <a:ext cx="6323252" cy="9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76" y="1160875"/>
            <a:ext cx="5832116" cy="9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44344" y="1156299"/>
            <a:ext cx="713981" cy="5761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ВИСНОВКИ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593" y="1074275"/>
            <a:ext cx="8097148" cy="113076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just"/>
            <a:r>
              <a:rPr lang="ru-RU" sz="1300" b="1" dirty="0">
                <a:latin typeface="Book Antiqua" panose="02040602050305030304" pitchFamily="18" charset="0"/>
              </a:rPr>
              <a:t>1.Штучний </a:t>
            </a:r>
            <a:r>
              <a:rPr lang="ru-RU" sz="1300" b="1" dirty="0" err="1">
                <a:latin typeface="Book Antiqua" panose="02040602050305030304" pitchFamily="18" charset="0"/>
              </a:rPr>
              <a:t>інтелект</a:t>
            </a:r>
            <a:r>
              <a:rPr lang="ru-RU" sz="1300" b="1" dirty="0">
                <a:latin typeface="Book Antiqua" panose="02040602050305030304" pitchFamily="18" charset="0"/>
              </a:rPr>
              <a:t> як </a:t>
            </a:r>
            <a:r>
              <a:rPr lang="ru-RU" sz="1300" b="1" dirty="0" err="1">
                <a:latin typeface="Book Antiqua" panose="02040602050305030304" pitchFamily="18" charset="0"/>
              </a:rPr>
              <a:t>інструмент</a:t>
            </a:r>
            <a:r>
              <a:rPr lang="ru-RU" sz="1300" b="1" dirty="0">
                <a:latin typeface="Book Antiqua" panose="02040602050305030304" pitchFamily="18" charset="0"/>
              </a:rPr>
              <a:t> </a:t>
            </a:r>
            <a:r>
              <a:rPr lang="ru-RU" sz="1300" b="1" dirty="0" err="1">
                <a:latin typeface="Book Antiqua" panose="02040602050305030304" pitchFamily="18" charset="0"/>
              </a:rPr>
              <a:t>трансформації</a:t>
            </a:r>
            <a:r>
              <a:rPr lang="ru-RU" sz="1300" b="1" dirty="0">
                <a:latin typeface="Book Antiqua" panose="02040602050305030304" pitchFamily="18" charset="0"/>
              </a:rPr>
              <a:t> </a:t>
            </a:r>
            <a:r>
              <a:rPr lang="ru-RU" sz="1300" b="1" dirty="0" err="1">
                <a:latin typeface="Book Antiqua" panose="02040602050305030304" pitchFamily="18" charset="0"/>
              </a:rPr>
              <a:t>освіти</a:t>
            </a:r>
            <a:r>
              <a:rPr lang="ru-RU" sz="1300" b="1" dirty="0"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ШІ </a:t>
            </a:r>
            <a:r>
              <a:rPr lang="ru-RU" sz="1300" dirty="0" err="1">
                <a:latin typeface="Book Antiqua" panose="02040602050305030304" pitchFamily="18" charset="0"/>
              </a:rPr>
              <a:t>має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потенціал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значно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змінити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підходи</a:t>
            </a:r>
            <a:r>
              <a:rPr lang="ru-RU" sz="1300" dirty="0">
                <a:latin typeface="Book Antiqua" panose="02040602050305030304" pitchFamily="18" charset="0"/>
              </a:rPr>
              <a:t> до </a:t>
            </a:r>
            <a:r>
              <a:rPr lang="ru-RU" sz="1300" dirty="0" err="1">
                <a:latin typeface="Book Antiqua" panose="02040602050305030304" pitchFamily="18" charset="0"/>
              </a:rPr>
              <a:t>навчання</a:t>
            </a:r>
            <a:r>
              <a:rPr lang="ru-RU" sz="1300" dirty="0">
                <a:latin typeface="Book Antiqua" panose="02040602050305030304" pitchFamily="18" charset="0"/>
              </a:rPr>
              <a:t> в </a:t>
            </a:r>
            <a:r>
              <a:rPr lang="ru-RU" sz="1300" dirty="0" err="1">
                <a:latin typeface="Book Antiqua" panose="02040602050305030304" pitchFamily="18" charset="0"/>
              </a:rPr>
              <a:t>позашкільній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освіті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роблячи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його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більш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персоналізованим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інтерактивним</a:t>
            </a:r>
            <a:r>
              <a:rPr lang="ru-RU" sz="1300" dirty="0">
                <a:latin typeface="Book Antiqua" panose="02040602050305030304" pitchFamily="18" charset="0"/>
              </a:rPr>
              <a:t> і </a:t>
            </a:r>
            <a:r>
              <a:rPr lang="ru-RU" sz="1300" dirty="0" err="1">
                <a:latin typeface="Book Antiqua" panose="02040602050305030304" pitchFamily="18" charset="0"/>
              </a:rPr>
              <a:t>ефективним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Інтеграція</a:t>
            </a:r>
            <a:r>
              <a:rPr lang="ru-RU" sz="1300" dirty="0">
                <a:latin typeface="Book Antiqua" panose="02040602050305030304" pitchFamily="18" charset="0"/>
              </a:rPr>
              <a:t> ШІ </a:t>
            </a:r>
            <a:r>
              <a:rPr lang="ru-RU" sz="1300" dirty="0" err="1">
                <a:latin typeface="Book Antiqua" panose="02040602050305030304" pitchFamily="18" charset="0"/>
              </a:rPr>
              <a:t>дозволяє</a:t>
            </a:r>
            <a:r>
              <a:rPr lang="ru-RU" sz="1300" dirty="0">
                <a:latin typeface="Book Antiqua" panose="02040602050305030304" pitchFamily="18" charset="0"/>
              </a:rPr>
              <a:t> педагогам </a:t>
            </a:r>
            <a:r>
              <a:rPr lang="ru-RU" sz="1300" dirty="0" err="1">
                <a:latin typeface="Book Antiqua" panose="02040602050305030304" pitchFamily="18" charset="0"/>
              </a:rPr>
              <a:t>адаптувати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навчальні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програми</a:t>
            </a:r>
            <a:r>
              <a:rPr lang="ru-RU" sz="1300" dirty="0">
                <a:latin typeface="Book Antiqua" panose="02040602050305030304" pitchFamily="18" charset="0"/>
              </a:rPr>
              <a:t> до </a:t>
            </a:r>
            <a:r>
              <a:rPr lang="ru-RU" sz="1300" dirty="0" err="1">
                <a:latin typeface="Book Antiqua" panose="02040602050305030304" pitchFamily="18" charset="0"/>
              </a:rPr>
              <a:t>індивідуальних</a:t>
            </a:r>
            <a:r>
              <a:rPr lang="ru-RU" sz="1300" dirty="0">
                <a:latin typeface="Book Antiqua" panose="02040602050305030304" pitchFamily="18" charset="0"/>
              </a:rPr>
              <a:t> потреб </a:t>
            </a:r>
            <a:r>
              <a:rPr lang="ru-RU" sz="1300" dirty="0" err="1">
                <a:latin typeface="Book Antiqua" panose="02040602050305030304" pitchFamily="18" charset="0"/>
              </a:rPr>
              <a:t>здобувачів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освіти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що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сприяє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їхньому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розвитку</a:t>
            </a:r>
            <a:r>
              <a:rPr lang="ru-RU" sz="15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641907" y="1074273"/>
            <a:ext cx="171371" cy="101400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746" tIns="49373" rIns="98746" bIns="49373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46530" y="2188176"/>
            <a:ext cx="8011463" cy="1099984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just"/>
            <a:r>
              <a:rPr lang="ru-RU" sz="1300" b="1" dirty="0">
                <a:latin typeface="Book Antiqua" panose="02040602050305030304" pitchFamily="18" charset="0"/>
              </a:rPr>
              <a:t>2. </a:t>
            </a:r>
            <a:r>
              <a:rPr lang="ru-RU" sz="1300" b="1" dirty="0" err="1">
                <a:latin typeface="Book Antiqua" panose="02040602050305030304" pitchFamily="18" charset="0"/>
              </a:rPr>
              <a:t>Переваги</a:t>
            </a:r>
            <a:r>
              <a:rPr lang="ru-RU" sz="1300" b="1" dirty="0">
                <a:latin typeface="Book Antiqua" panose="02040602050305030304" pitchFamily="18" charset="0"/>
              </a:rPr>
              <a:t> </a:t>
            </a:r>
            <a:r>
              <a:rPr lang="ru-RU" sz="1300" b="1" dirty="0" err="1">
                <a:latin typeface="Book Antiqua" panose="02040602050305030304" pitchFamily="18" charset="0"/>
              </a:rPr>
              <a:t>впровадження</a:t>
            </a:r>
            <a:r>
              <a:rPr lang="ru-RU" sz="1300" b="1" dirty="0">
                <a:latin typeface="Book Antiqua" panose="02040602050305030304" pitchFamily="18" charset="0"/>
              </a:rPr>
              <a:t> ШІ</a:t>
            </a:r>
            <a:r>
              <a:rPr lang="ru-RU" sz="1300" dirty="0"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1300" dirty="0">
                <a:latin typeface="Book Antiqua" panose="02040602050305030304" pitchFamily="18" charset="0"/>
              </a:rPr>
              <a:t> ШІ в </a:t>
            </a:r>
            <a:r>
              <a:rPr lang="ru-RU" sz="1300" dirty="0" err="1">
                <a:latin typeface="Book Antiqua" panose="02040602050305030304" pitchFamily="18" charset="0"/>
              </a:rPr>
              <a:t>освітньому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процесі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підвищує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ефективність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навчання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зменшує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навантаження</a:t>
            </a:r>
            <a:r>
              <a:rPr lang="ru-RU" sz="1300" dirty="0">
                <a:latin typeface="Book Antiqua" panose="02040602050305030304" pitchFamily="18" charset="0"/>
              </a:rPr>
              <a:t> на </a:t>
            </a:r>
            <a:r>
              <a:rPr lang="ru-RU" sz="1300" dirty="0" err="1">
                <a:latin typeface="Book Antiqua" panose="02040602050305030304" pitchFamily="18" charset="0"/>
              </a:rPr>
              <a:t>педагогів</a:t>
            </a:r>
            <a:r>
              <a:rPr lang="ru-RU" sz="1300" dirty="0">
                <a:latin typeface="Book Antiqua" panose="02040602050305030304" pitchFamily="18" charset="0"/>
              </a:rPr>
              <a:t> і </a:t>
            </a:r>
            <a:r>
              <a:rPr lang="ru-RU" sz="1300" dirty="0" err="1">
                <a:latin typeface="Book Antiqua" panose="02040602050305030304" pitchFamily="18" charset="0"/>
              </a:rPr>
              <a:t>створює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можливості</a:t>
            </a:r>
            <a:r>
              <a:rPr lang="ru-RU" sz="1300" dirty="0">
                <a:latin typeface="Book Antiqua" panose="02040602050305030304" pitchFamily="18" charset="0"/>
              </a:rPr>
              <a:t> для </a:t>
            </a:r>
            <a:r>
              <a:rPr lang="ru-RU" sz="1300" dirty="0" err="1">
                <a:latin typeface="Book Antiqua" panose="02040602050305030304" pitchFamily="18" charset="0"/>
              </a:rPr>
              <a:t>розвитку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навичок</a:t>
            </a:r>
            <a:r>
              <a:rPr lang="ru-RU" sz="1300" dirty="0">
                <a:latin typeface="Book Antiqua" panose="02040602050305030304" pitchFamily="18" charset="0"/>
              </a:rPr>
              <a:t> 21 </a:t>
            </a:r>
            <a:r>
              <a:rPr lang="ru-RU" sz="1300" dirty="0" err="1">
                <a:latin typeface="Book Antiqua" panose="02040602050305030304" pitchFamily="18" charset="0"/>
              </a:rPr>
              <a:t>століття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Автоматизація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рутинних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завдань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дозволяє</a:t>
            </a:r>
            <a:r>
              <a:rPr lang="ru-RU" sz="1300" dirty="0">
                <a:latin typeface="Book Antiqua" panose="02040602050305030304" pitchFamily="18" charset="0"/>
              </a:rPr>
              <a:t> педагогам </a:t>
            </a:r>
            <a:r>
              <a:rPr lang="ru-RU" sz="1300" dirty="0" err="1">
                <a:latin typeface="Book Antiqua" panose="02040602050305030304" pitchFamily="18" charset="0"/>
              </a:rPr>
              <a:t>зосередитися</a:t>
            </a:r>
            <a:r>
              <a:rPr lang="ru-RU" sz="1300" dirty="0">
                <a:latin typeface="Book Antiqua" panose="02040602050305030304" pitchFamily="18" charset="0"/>
              </a:rPr>
              <a:t> на </a:t>
            </a:r>
            <a:r>
              <a:rPr lang="ru-RU" sz="1300" dirty="0" err="1">
                <a:latin typeface="Book Antiqua" panose="02040602050305030304" pitchFamily="18" charset="0"/>
              </a:rPr>
              <a:t>творчих</a:t>
            </a:r>
            <a:r>
              <a:rPr lang="ru-RU" sz="1300" dirty="0">
                <a:latin typeface="Book Antiqua" panose="02040602050305030304" pitchFamily="18" charset="0"/>
              </a:rPr>
              <a:t> і </a:t>
            </a:r>
            <a:r>
              <a:rPr lang="ru-RU" sz="1300" dirty="0" err="1">
                <a:latin typeface="Book Antiqua" panose="02040602050305030304" pitchFamily="18" charset="0"/>
              </a:rPr>
              <a:t>індивідуальних</a:t>
            </a:r>
            <a:r>
              <a:rPr lang="ru-RU" sz="1300" dirty="0">
                <a:latin typeface="Book Antiqua" panose="02040602050305030304" pitchFamily="18" charset="0"/>
              </a:rPr>
              <a:t> аспектах </a:t>
            </a:r>
            <a:r>
              <a:rPr lang="ru-RU" sz="1300" dirty="0" err="1">
                <a:latin typeface="Book Antiqua" panose="02040602050305030304" pitchFamily="18" charset="0"/>
              </a:rPr>
              <a:t>навчання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31" y="2266729"/>
            <a:ext cx="139997" cy="90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9903" y="3258937"/>
            <a:ext cx="7944714" cy="1099984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just"/>
            <a:r>
              <a:rPr lang="ru-RU" sz="1300" b="1" dirty="0">
                <a:latin typeface="Book Antiqua" panose="02040602050305030304" pitchFamily="18" charset="0"/>
              </a:rPr>
              <a:t>3. </a:t>
            </a:r>
            <a:r>
              <a:rPr lang="ru-RU" sz="1300" b="1" dirty="0" err="1">
                <a:latin typeface="Book Antiqua" panose="02040602050305030304" pitchFamily="18" charset="0"/>
              </a:rPr>
              <a:t>Виклики</a:t>
            </a:r>
            <a:r>
              <a:rPr lang="ru-RU" sz="1300" b="1" dirty="0">
                <a:latin typeface="Book Antiqua" panose="02040602050305030304" pitchFamily="18" charset="0"/>
              </a:rPr>
              <a:t> та </a:t>
            </a:r>
            <a:r>
              <a:rPr lang="ru-RU" sz="1300" b="1" dirty="0" err="1">
                <a:latin typeface="Book Antiqua" panose="02040602050305030304" pitchFamily="18" charset="0"/>
              </a:rPr>
              <a:t>ризики</a:t>
            </a:r>
            <a:r>
              <a:rPr lang="ru-RU" sz="1300" b="1" dirty="0"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Незважаючи</a:t>
            </a:r>
            <a:r>
              <a:rPr lang="ru-RU" sz="1300" dirty="0">
                <a:latin typeface="Book Antiqua" panose="02040602050305030304" pitchFamily="18" charset="0"/>
              </a:rPr>
              <a:t> на </a:t>
            </a:r>
            <a:r>
              <a:rPr lang="ru-RU" sz="1300" dirty="0" err="1">
                <a:latin typeface="Book Antiqua" panose="02040602050305030304" pitchFamily="18" charset="0"/>
              </a:rPr>
              <a:t>численні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переваги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впровадження</a:t>
            </a:r>
            <a:r>
              <a:rPr lang="ru-RU" sz="1300" dirty="0">
                <a:latin typeface="Book Antiqua" panose="02040602050305030304" pitchFamily="18" charset="0"/>
              </a:rPr>
              <a:t> ШІ в </a:t>
            </a:r>
            <a:r>
              <a:rPr lang="ru-RU" sz="1300" dirty="0" err="1">
                <a:latin typeface="Book Antiqua" panose="02040602050305030304" pitchFamily="18" charset="0"/>
              </a:rPr>
              <a:t>освіту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супроводжується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викликами</a:t>
            </a:r>
            <a:r>
              <a:rPr lang="ru-RU" sz="1300" dirty="0">
                <a:latin typeface="Book Antiqua" panose="02040602050305030304" pitchFamily="18" charset="0"/>
              </a:rPr>
              <a:t>, такими як </a:t>
            </a:r>
            <a:r>
              <a:rPr lang="ru-RU" sz="1300" dirty="0" err="1">
                <a:latin typeface="Book Antiqua" panose="02040602050305030304" pitchFamily="18" charset="0"/>
              </a:rPr>
              <a:t>етичні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питання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необхідність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навчання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педагогів</a:t>
            </a:r>
            <a:r>
              <a:rPr lang="ru-RU" sz="1300" dirty="0">
                <a:latin typeface="Book Antiqua" panose="02040602050305030304" pitchFamily="18" charset="0"/>
              </a:rPr>
              <a:t> і </a:t>
            </a:r>
            <a:r>
              <a:rPr lang="ru-RU" sz="1300" dirty="0" err="1">
                <a:latin typeface="Book Antiqua" panose="02040602050305030304" pitchFamily="18" charset="0"/>
              </a:rPr>
              <a:t>технічні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обмеження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Важливо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усвідомлювати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ці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ризики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працювати</a:t>
            </a:r>
            <a:r>
              <a:rPr lang="ru-RU" sz="1300" dirty="0">
                <a:latin typeface="Book Antiqua" panose="02040602050305030304" pitchFamily="18" charset="0"/>
              </a:rPr>
              <a:t> над </a:t>
            </a:r>
            <a:r>
              <a:rPr lang="ru-RU" sz="1300" dirty="0" err="1">
                <a:latin typeface="Book Antiqua" panose="02040602050305030304" pitchFamily="18" charset="0"/>
              </a:rPr>
              <a:t>їхнім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подоланням</a:t>
            </a:r>
            <a:r>
              <a:rPr lang="ru-RU" sz="1300" dirty="0">
                <a:latin typeface="Book Antiqua" panose="02040602050305030304" pitchFamily="18" charset="0"/>
              </a:rPr>
              <a:t> для </a:t>
            </a:r>
            <a:r>
              <a:rPr lang="ru-RU" sz="1300" dirty="0" err="1">
                <a:latin typeface="Book Antiqua" panose="02040602050305030304" pitchFamily="18" charset="0"/>
              </a:rPr>
              <a:t>забезпечення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ефективного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етичного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технологій</a:t>
            </a:r>
            <a:endParaRPr lang="ru-RU" sz="1300" dirty="0">
              <a:latin typeface="Book Antiqua" panose="0204060205030503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75" y="3337936"/>
            <a:ext cx="141758" cy="90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8184" y="4432143"/>
            <a:ext cx="7989808" cy="1099984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just"/>
            <a:r>
              <a:rPr lang="ru-RU" sz="1300" b="1" dirty="0">
                <a:latin typeface="Book Antiqua" panose="02040602050305030304" pitchFamily="18" charset="0"/>
              </a:rPr>
              <a:t>4. </a:t>
            </a:r>
            <a:r>
              <a:rPr lang="ru-RU" sz="1300" b="1" dirty="0" err="1">
                <a:latin typeface="Book Antiqua" panose="02040602050305030304" pitchFamily="18" charset="0"/>
              </a:rPr>
              <a:t>Перспективи</a:t>
            </a:r>
            <a:r>
              <a:rPr lang="ru-RU" sz="1300" b="1" dirty="0">
                <a:latin typeface="Book Antiqua" panose="02040602050305030304" pitchFamily="18" charset="0"/>
              </a:rPr>
              <a:t> на </a:t>
            </a:r>
            <a:r>
              <a:rPr lang="ru-RU" sz="1300" b="1" dirty="0" err="1">
                <a:latin typeface="Book Antiqua" panose="02040602050305030304" pitchFamily="18" charset="0"/>
              </a:rPr>
              <a:t>майбутнє</a:t>
            </a:r>
            <a:r>
              <a:rPr lang="ru-RU" sz="1300" b="1" dirty="0"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Подальший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розвиток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технологій</a:t>
            </a:r>
            <a:r>
              <a:rPr lang="ru-RU" sz="1300" dirty="0">
                <a:latin typeface="Book Antiqua" panose="02040602050305030304" pitchFamily="18" charset="0"/>
              </a:rPr>
              <a:t> ШІ </a:t>
            </a:r>
            <a:r>
              <a:rPr lang="ru-RU" sz="1300" dirty="0" err="1">
                <a:latin typeface="Book Antiqua" panose="02040602050305030304" pitchFamily="18" charset="0"/>
              </a:rPr>
              <a:t>відкриває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нові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можливості</a:t>
            </a:r>
            <a:r>
              <a:rPr lang="ru-RU" sz="1300" dirty="0">
                <a:latin typeface="Book Antiqua" panose="02040602050305030304" pitchFamily="18" charset="0"/>
              </a:rPr>
              <a:t> для </a:t>
            </a:r>
            <a:r>
              <a:rPr lang="ru-RU" sz="1300" dirty="0" err="1">
                <a:latin typeface="Book Antiqua" panose="02040602050305030304" pitchFamily="18" charset="0"/>
              </a:rPr>
              <a:t>покращення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освітнього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процесу</a:t>
            </a:r>
            <a:r>
              <a:rPr lang="ru-RU" sz="1300" dirty="0">
                <a:latin typeface="Book Antiqua" panose="02040602050305030304" pitchFamily="18" charset="0"/>
              </a:rPr>
              <a:t>, але </a:t>
            </a:r>
            <a:r>
              <a:rPr lang="ru-RU" sz="1300" dirty="0" err="1">
                <a:latin typeface="Book Antiqua" panose="02040602050305030304" pitchFamily="18" charset="0"/>
              </a:rPr>
              <a:t>вимагає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постійного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моніторингу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адаптації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Освітні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заклади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повинні</a:t>
            </a:r>
            <a:r>
              <a:rPr lang="ru-RU" sz="1300" dirty="0">
                <a:latin typeface="Book Antiqua" panose="02040602050305030304" pitchFamily="18" charset="0"/>
              </a:rPr>
              <a:t> бути </a:t>
            </a:r>
            <a:r>
              <a:rPr lang="ru-RU" sz="1300" dirty="0" err="1">
                <a:latin typeface="Book Antiqua" panose="02040602050305030304" pitchFamily="18" charset="0"/>
              </a:rPr>
              <a:t>готові</a:t>
            </a:r>
            <a:r>
              <a:rPr lang="ru-RU" sz="1300" dirty="0">
                <a:latin typeface="Book Antiqua" panose="02040602050305030304" pitchFamily="18" charset="0"/>
              </a:rPr>
              <a:t> до </a:t>
            </a:r>
            <a:r>
              <a:rPr lang="ru-RU" sz="1300" dirty="0" err="1">
                <a:latin typeface="Book Antiqua" panose="02040602050305030304" pitchFamily="18" charset="0"/>
              </a:rPr>
              <a:t>змін</a:t>
            </a:r>
            <a:r>
              <a:rPr lang="ru-RU" sz="1300" dirty="0">
                <a:latin typeface="Book Antiqua" panose="02040602050305030304" pitchFamily="18" charset="0"/>
              </a:rPr>
              <a:t> і активно </a:t>
            </a:r>
            <a:r>
              <a:rPr lang="ru-RU" sz="1300" dirty="0" err="1">
                <a:latin typeface="Book Antiqua" panose="02040602050305030304" pitchFamily="18" charset="0"/>
              </a:rPr>
              <a:t>впроваджувати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нові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технології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щоб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залишатися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конкурентоспроможними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відповідати</a:t>
            </a:r>
            <a:r>
              <a:rPr lang="ru-RU" sz="1300" dirty="0">
                <a:latin typeface="Book Antiqua" panose="02040602050305030304" pitchFamily="18" charset="0"/>
              </a:rPr>
              <a:t> потребам </a:t>
            </a:r>
            <a:r>
              <a:rPr lang="ru-RU" sz="1300" dirty="0" err="1">
                <a:latin typeface="Book Antiqua" panose="02040602050305030304" pitchFamily="18" charset="0"/>
              </a:rPr>
              <a:t>здобувачів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освіти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0" y="4511142"/>
            <a:ext cx="141758" cy="90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3326" y="5635592"/>
            <a:ext cx="7989808" cy="1099984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just"/>
            <a:r>
              <a:rPr lang="ru-RU" sz="1300" b="1" dirty="0">
                <a:latin typeface="Book Antiqua" panose="02040602050305030304" pitchFamily="18" charset="0"/>
              </a:rPr>
              <a:t>5. </a:t>
            </a:r>
            <a:r>
              <a:rPr lang="ru-RU" sz="1300" b="1" dirty="0" err="1">
                <a:latin typeface="Book Antiqua" panose="02040602050305030304" pitchFamily="18" charset="0"/>
              </a:rPr>
              <a:t>Заклик</a:t>
            </a:r>
            <a:r>
              <a:rPr lang="ru-RU" sz="1300" b="1" dirty="0">
                <a:latin typeface="Book Antiqua" panose="02040602050305030304" pitchFamily="18" charset="0"/>
              </a:rPr>
              <a:t> до </a:t>
            </a:r>
            <a:r>
              <a:rPr lang="ru-RU" sz="1300" b="1" dirty="0" err="1">
                <a:latin typeface="Book Antiqua" panose="02040602050305030304" pitchFamily="18" charset="0"/>
              </a:rPr>
              <a:t>дії</a:t>
            </a:r>
            <a:r>
              <a:rPr lang="ru-RU" sz="1300" b="1" dirty="0"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Педагоги, </a:t>
            </a:r>
            <a:r>
              <a:rPr lang="ru-RU" sz="1300" dirty="0" err="1">
                <a:latin typeface="Book Antiqua" panose="02040602050305030304" pitchFamily="18" charset="0"/>
              </a:rPr>
              <a:t>адміністрація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закладів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освіти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повинні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співпрацювати</a:t>
            </a:r>
            <a:r>
              <a:rPr lang="ru-RU" sz="1300" dirty="0">
                <a:latin typeface="Book Antiqua" panose="02040602050305030304" pitchFamily="18" charset="0"/>
              </a:rPr>
              <a:t> для </a:t>
            </a:r>
            <a:r>
              <a:rPr lang="ru-RU" sz="1300" dirty="0" err="1">
                <a:latin typeface="Book Antiqua" panose="02040602050305030304" pitchFamily="18" charset="0"/>
              </a:rPr>
              <a:t>впровадження</a:t>
            </a:r>
            <a:r>
              <a:rPr lang="ru-RU" sz="1300" dirty="0">
                <a:latin typeface="Book Antiqua" panose="02040602050305030304" pitchFamily="18" charset="0"/>
              </a:rPr>
              <a:t> ШІ в </a:t>
            </a:r>
            <a:r>
              <a:rPr lang="ru-RU" sz="1300" dirty="0" err="1">
                <a:latin typeface="Book Antiqua" panose="02040602050305030304" pitchFamily="18" charset="0"/>
              </a:rPr>
              <a:t>освітній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процес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забезпечуючи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належну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підготовку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ресурси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300" dirty="0">
                <a:latin typeface="Book Antiqua" panose="02040602050305030304" pitchFamily="18" charset="0"/>
              </a:rPr>
              <a:t>• </a:t>
            </a:r>
            <a:r>
              <a:rPr lang="ru-RU" sz="1300" dirty="0" err="1">
                <a:latin typeface="Book Antiqua" panose="02040602050305030304" pitchFamily="18" charset="0"/>
              </a:rPr>
              <a:t>Важливо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продовжувати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дослідження</a:t>
            </a:r>
            <a:r>
              <a:rPr lang="ru-RU" sz="1300" dirty="0">
                <a:latin typeface="Book Antiqua" panose="02040602050305030304" pitchFamily="18" charset="0"/>
              </a:rPr>
              <a:t> та </a:t>
            </a:r>
            <a:r>
              <a:rPr lang="ru-RU" sz="1300" dirty="0" err="1">
                <a:latin typeface="Book Antiqua" panose="02040602050305030304" pitchFamily="18" charset="0"/>
              </a:rPr>
              <a:t>обмін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досвідом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щодо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використання</a:t>
            </a:r>
            <a:r>
              <a:rPr lang="ru-RU" sz="1300" dirty="0">
                <a:latin typeface="Book Antiqua" panose="02040602050305030304" pitchFamily="18" charset="0"/>
              </a:rPr>
              <a:t> ШІ в </a:t>
            </a:r>
            <a:r>
              <a:rPr lang="ru-RU" sz="1300" dirty="0" err="1">
                <a:latin typeface="Book Antiqua" panose="02040602050305030304" pitchFamily="18" charset="0"/>
              </a:rPr>
              <a:t>освіті</a:t>
            </a:r>
            <a:r>
              <a:rPr lang="ru-RU" sz="1300" dirty="0">
                <a:latin typeface="Book Antiqua" panose="02040602050305030304" pitchFamily="18" charset="0"/>
              </a:rPr>
              <a:t>, </a:t>
            </a:r>
            <a:r>
              <a:rPr lang="ru-RU" sz="1300" dirty="0" err="1">
                <a:latin typeface="Book Antiqua" panose="02040602050305030304" pitchFamily="18" charset="0"/>
              </a:rPr>
              <a:t>щоб</a:t>
            </a:r>
            <a:r>
              <a:rPr lang="ru-RU" sz="1300" dirty="0">
                <a:latin typeface="Book Antiqua" panose="02040602050305030304" pitchFamily="18" charset="0"/>
              </a:rPr>
              <a:t> максимально </a:t>
            </a:r>
            <a:r>
              <a:rPr lang="ru-RU" sz="1300" dirty="0" err="1">
                <a:latin typeface="Book Antiqua" panose="02040602050305030304" pitchFamily="18" charset="0"/>
              </a:rPr>
              <a:t>використати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його</a:t>
            </a:r>
            <a:r>
              <a:rPr lang="ru-RU" sz="1300" dirty="0">
                <a:latin typeface="Book Antiqua" panose="02040602050305030304" pitchFamily="18" charset="0"/>
              </a:rPr>
              <a:t> </a:t>
            </a:r>
            <a:r>
              <a:rPr lang="ru-RU" sz="1300" dirty="0" err="1">
                <a:latin typeface="Book Antiqua" panose="02040602050305030304" pitchFamily="18" charset="0"/>
              </a:rPr>
              <a:t>потенціал</a:t>
            </a:r>
            <a:r>
              <a:rPr lang="ru-RU" sz="13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24" y="5714591"/>
            <a:ext cx="141758" cy="90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1"/>
          <a:stretch/>
        </p:blipFill>
        <p:spPr bwMode="auto">
          <a:xfrm>
            <a:off x="0" y="24469"/>
            <a:ext cx="2031246" cy="71540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970" y="161239"/>
            <a:ext cx="9072563" cy="120015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ПЕРЕЛІК ПОШУКОВИХ СИСТЕМ</a:t>
            </a:r>
            <a:endParaRPr lang="ru-RU" sz="26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8" name="Picture 4" descr="C:\Users\Comp\Downloads\422-Photo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55" y="936576"/>
            <a:ext cx="806489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97902">
            <a:off x="2402255" y="1804711"/>
            <a:ext cx="180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https://chat.qwenlm.ai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51878">
            <a:off x="4795004" y="1738890"/>
            <a:ext cx="180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https://duckduckgo.com 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257169">
            <a:off x="7180445" y="1683212"/>
            <a:ext cx="19442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https://www.perplexity.ai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0786" y="3551684"/>
            <a:ext cx="15231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https://chatgpt.com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212231">
            <a:off x="4935795" y="3479865"/>
            <a:ext cx="15186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https://prezo.ai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6351">
            <a:off x="7506732" y="3340842"/>
            <a:ext cx="14446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https://claude.ai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42" y="4884266"/>
            <a:ext cx="23907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2833" y="5401518"/>
            <a:ext cx="21219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https://ideogram.ai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27980">
            <a:off x="3332584" y="5301492"/>
            <a:ext cx="172389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https://copilot.microsoft.com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04" y="4822354"/>
            <a:ext cx="2457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73425">
            <a:off x="6099674" y="5255323"/>
            <a:ext cx="18572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https://ideogram.ai</a:t>
            </a:r>
            <a:endParaRPr lang="ru-RU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782</Words>
  <Application>Microsoft Office PowerPoint</Application>
  <PresentationFormat>Произвольный</PresentationFormat>
  <Paragraphs>122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Використання штучного інтелекту в роботі педагога</vt:lpstr>
      <vt:lpstr>ЗНАЧЕННЯ ШІ В СУЧАСНОМУ СВІТІ ОСВІТИ</vt:lpstr>
      <vt:lpstr>РОЛЬ ПЕДАГОГА В ПОЗАШКІЛЬНІЙ ОСВІТІ</vt:lpstr>
      <vt:lpstr>МОЖЛИВОСТІ ВИКОРИСТАННЯ ШІ</vt:lpstr>
      <vt:lpstr>ІНТЕРАКТИВНІ НАВЧАЛЬНІ ПЛАТФОРМИ</vt:lpstr>
      <vt:lpstr>ПЕРЕВАГИ ВИКОРИСТАННЯ ШІ</vt:lpstr>
      <vt:lpstr>ВИКЛИКИ ТА РИЗИКИ</vt:lpstr>
      <vt:lpstr>ВИСНОВКИ</vt:lpstr>
      <vt:lpstr>ПЕРЕЛІК ПОШУКОВИХ СИСТЕМ</vt:lpstr>
      <vt:lpstr>ТОП-10 НЕЙРОМЕРЕЖ В УКРАЇНІ 2024.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штучного інтелекту в роботі педагога</dc:title>
  <dc:creator>Comp</dc:creator>
  <cp:lastModifiedBy>Comp</cp:lastModifiedBy>
  <cp:revision>29</cp:revision>
  <dcterms:created xsi:type="dcterms:W3CDTF">2024-12-19T13:33:54Z</dcterms:created>
  <dcterms:modified xsi:type="dcterms:W3CDTF">2025-02-17T17:48:25Z</dcterms:modified>
</cp:coreProperties>
</file>