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Lora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ora Bold" panose="020B0604020202020204" charset="-52"/>
      <p:regular r:id="rId19"/>
    </p:embeddedFont>
    <p:embeddedFont>
      <p:font typeface="Poppins Medium" panose="020B0604020202020204" charset="0"/>
      <p:regular r:id="rId20"/>
    </p:embeddedFont>
    <p:embeddedFont>
      <p:font typeface="True Typewriter" panose="020B0604020202020204" charset="0"/>
      <p:regular r:id="rId21"/>
    </p:embeddedFont>
    <p:embeddedFont>
      <p:font typeface="Montserrat Semi-Bold" panose="020B0604020202020204" charset="-52"/>
      <p:regular r:id="rId22"/>
    </p:embeddedFont>
    <p:embeddedFont>
      <p:font typeface="Montserrat Bold" panose="020B0604020202020204" charset="-5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-418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cyclesmart.com/individuals" TargetMode="External"/><Relationship Id="rId3" Type="http://schemas.openxmlformats.org/officeDocument/2006/relationships/image" Target="../media/image47.png"/><Relationship Id="rId7" Type="http://schemas.openxmlformats.org/officeDocument/2006/relationships/hyperlink" Target="https://climate.a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oexplore.net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3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1.sv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2.png"/><Relationship Id="rId18" Type="http://schemas.openxmlformats.org/officeDocument/2006/relationships/hyperlink" Target="https://www.coursera.or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hyperlink" Target="https://www.duolingo.com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www.smartsparrow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www.khanacademy.or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9.svg"/><Relationship Id="rId9" Type="http://schemas.openxmlformats.org/officeDocument/2006/relationships/image" Target="../media/image8.png"/><Relationship Id="rId14" Type="http://schemas.openxmlformats.org/officeDocument/2006/relationships/hyperlink" Target="https://www.edx.or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chatgpt.com/g/g-mzFm1dKjW-chat-gpt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3.svg"/><Relationship Id="rId12" Type="http://schemas.openxmlformats.org/officeDocument/2006/relationships/hyperlink" Target="https://www.microsoft.com/ru-ru/education/products/team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hyperlink" Target="https://classroom.google.com/u/0/h?hl=ru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20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chatgpt.com/g/g-mzFm1dKjW-chat-gp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12" Type="http://schemas.openxmlformats.org/officeDocument/2006/relationships/hyperlink" Target="https://www.jasper.a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hyperlink" Target="https://photomath.com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20.png"/><Relationship Id="rId14" Type="http://schemas.openxmlformats.org/officeDocument/2006/relationships/hyperlink" Target="https://socratic.or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aiva.ai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hyperlink" Target="https://www.midjourney.com/explore?tab=to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hyperlink" Target="https://scratch.mit.edu" TargetMode="External"/><Relationship Id="rId5" Type="http://schemas.openxmlformats.org/officeDocument/2006/relationships/image" Target="../media/image25.png"/><Relationship Id="rId10" Type="http://schemas.openxmlformats.org/officeDocument/2006/relationships/hyperlink" Target="https://soundraw.io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openai.com/index/dall-e-2/" TargetMode="External"/><Relationship Id="rId14" Type="http://schemas.openxmlformats.org/officeDocument/2006/relationships/hyperlink" Target="https://www.python.or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elicit.com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hyperlink" Target="https://www.canva.com" TargetMode="External"/><Relationship Id="rId17" Type="http://schemas.openxmlformats.org/officeDocument/2006/relationships/hyperlink" Target="https://www.perplexity.ai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www.grammarly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hyperlink" Target="https://www.deepl.com/ru/translator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hyperlink" Target="https://prezi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meet.google.com/landing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13.svg"/><Relationship Id="rId12" Type="http://schemas.openxmlformats.org/officeDocument/2006/relationships/hyperlink" Target="https://www.zoom.com/u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png"/><Relationship Id="rId5" Type="http://schemas.openxmlformats.org/officeDocument/2006/relationships/image" Target="../media/image9.svg"/><Relationship Id="rId15" Type="http://schemas.openxmlformats.org/officeDocument/2006/relationships/hyperlink" Target="https://moodle.org/?lang=ru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40.png"/><Relationship Id="rId14" Type="http://schemas.openxmlformats.org/officeDocument/2006/relationships/hyperlink" Target="https://moodle.org/theme/moodleorg/pix/moodle_logo_TM.sv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hyperlink" Target="https://yourplanyourplanet.sustainability.google" TargetMode="External"/><Relationship Id="rId5" Type="http://schemas.openxmlformats.org/officeDocument/2006/relationships/image" Target="../media/image44.png"/><Relationship Id="rId10" Type="http://schemas.openxmlformats.org/officeDocument/2006/relationships/hyperlink" Target="https://www.saveecobot.com" TargetMode="External"/><Relationship Id="rId4" Type="http://schemas.openxmlformats.org/officeDocument/2006/relationships/image" Target="../media/image52.sv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1422" cy="10287000"/>
          </a:xfrm>
          <a:custGeom>
            <a:avLst/>
            <a:gdLst/>
            <a:ahLst/>
            <a:cxnLst/>
            <a:rect l="l" t="t" r="r" b="b"/>
            <a:pathLst>
              <a:path w="19501422" h="10287000">
                <a:moveTo>
                  <a:pt x="0" y="0"/>
                </a:moveTo>
                <a:lnTo>
                  <a:pt x="19501422" y="0"/>
                </a:lnTo>
                <a:lnTo>
                  <a:pt x="19501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05322" y="800375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0" y="0"/>
                </a:moveTo>
                <a:lnTo>
                  <a:pt x="7315200" y="0"/>
                </a:lnTo>
                <a:lnTo>
                  <a:pt x="7315200" y="1064029"/>
                </a:lnTo>
                <a:lnTo>
                  <a:pt x="0" y="1064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64929" y="409821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0" y="0"/>
                </a:moveTo>
                <a:lnTo>
                  <a:pt x="7315200" y="0"/>
                </a:lnTo>
                <a:lnTo>
                  <a:pt x="7315200" y="1064029"/>
                </a:lnTo>
                <a:lnTo>
                  <a:pt x="0" y="1064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13618" y="3641786"/>
            <a:ext cx="13752326" cy="313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1"/>
              </a:lnSpc>
            </a:pPr>
            <a:r>
              <a:rPr lang="en-US" sz="6300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ВИКОРИСТАННЯ МОЖЛИВОСТЕЙ ШТУЧНОГО ІНТЕЛЕКТУ У ДІЯЛЬНОСТІ ПЕДАГОГА ЗАКЛАДУ ПОЗАШКІЛЬНОЇ ОСВІТИ</a:t>
            </a:r>
          </a:p>
        </p:txBody>
      </p:sp>
      <p:grpSp>
        <p:nvGrpSpPr>
          <p:cNvPr id="7" name="Group 7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 rot="5282084">
            <a:off x="16787560" y="8582387"/>
            <a:ext cx="1846679" cy="15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75099" y="7900320"/>
            <a:ext cx="6741216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7"/>
              </a:lnSpc>
            </a:pPr>
            <a:r>
              <a:rPr lang="en-US" sz="3399" dirty="0" err="1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Підготувала</a:t>
            </a:r>
            <a:r>
              <a:rPr lang="en-US" sz="3399" dirty="0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:</a:t>
            </a:r>
          </a:p>
          <a:p>
            <a:pPr algn="l">
              <a:lnSpc>
                <a:spcPts val="3297"/>
              </a:lnSpc>
            </a:pPr>
            <a:r>
              <a:rPr lang="en-US" sz="3399" dirty="0" err="1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заступник</a:t>
            </a:r>
            <a:r>
              <a:rPr lang="en-US" sz="3399" dirty="0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en-US" sz="3399" dirty="0" err="1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директора</a:t>
            </a:r>
            <a:r>
              <a:rPr lang="en-US" sz="3399" dirty="0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з НВР </a:t>
            </a:r>
            <a:r>
              <a:rPr lang="uk-UA" sz="3399" dirty="0" smtClean="0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en-US" sz="3399" dirty="0" err="1" smtClean="0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Ко</a:t>
            </a:r>
            <a:r>
              <a:rPr lang="uk-UA" sz="3399" dirty="0" err="1" smtClean="0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вальова</a:t>
            </a:r>
            <a:r>
              <a:rPr lang="en-US" sz="3399" dirty="0" smtClean="0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en-US" sz="3399" dirty="0" err="1">
                <a:solidFill>
                  <a:srgbClr val="80C772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Ольга</a:t>
            </a:r>
            <a:endParaRPr lang="en-US" sz="3399" dirty="0">
              <a:solidFill>
                <a:srgbClr val="80C772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95781" y="839590"/>
            <a:ext cx="18771125" cy="466699"/>
            <a:chOff x="0" y="0"/>
            <a:chExt cx="25028166" cy="62226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5028166" cy="592365"/>
              <a:chOff x="0" y="0"/>
              <a:chExt cx="4943835" cy="1170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943835" cy="117010"/>
              </a:xfrm>
              <a:custGeom>
                <a:avLst/>
                <a:gdLst/>
                <a:ahLst/>
                <a:cxnLst/>
                <a:rect l="l" t="t" r="r" b="b"/>
                <a:pathLst>
                  <a:path w="4943835" h="117010">
                    <a:moveTo>
                      <a:pt x="0" y="0"/>
                    </a:moveTo>
                    <a:lnTo>
                      <a:pt x="4943835" y="0"/>
                    </a:lnTo>
                    <a:lnTo>
                      <a:pt x="4943835" y="117010"/>
                    </a:lnTo>
                    <a:lnTo>
                      <a:pt x="0" y="1170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4B087">
                      <a:alpha val="0"/>
                    </a:srgbClr>
                  </a:gs>
                  <a:gs pos="50000">
                    <a:srgbClr val="304D0A">
                      <a:alpha val="100000"/>
                    </a:srgbClr>
                  </a:gs>
                  <a:gs pos="100000">
                    <a:srgbClr val="54B087">
                      <a:alpha val="0"/>
                    </a:srgbClr>
                  </a:gs>
                </a:gsLst>
                <a:lin ang="0"/>
              </a:gra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4943835" cy="1551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3224532" y="164902"/>
              <a:ext cx="8635383" cy="291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4"/>
                </a:lnSpc>
              </a:pPr>
              <a:r>
                <a:rPr lang="en-US" sz="1582" b="1" dirty="0" err="1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Донецький</a:t>
              </a:r>
              <a:r>
                <a:rPr lang="en-US" sz="1582" b="1" dirty="0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</a:t>
              </a:r>
              <a:r>
                <a:rPr lang="en-US" sz="1582" b="1" dirty="0" err="1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обласний</a:t>
              </a:r>
              <a:r>
                <a:rPr lang="en-US" sz="1582" b="1" dirty="0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</a:t>
              </a:r>
              <a:r>
                <a:rPr lang="en-US" sz="1582" b="1" dirty="0" err="1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еколого</a:t>
              </a:r>
              <a:r>
                <a:rPr lang="en-US" sz="1582" b="1" dirty="0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- </a:t>
              </a:r>
              <a:r>
                <a:rPr lang="en-US" sz="1582" b="1" dirty="0" err="1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натуралістичний</a:t>
              </a:r>
              <a:r>
                <a:rPr lang="en-US" sz="1582" b="1" dirty="0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</a:t>
              </a:r>
              <a:r>
                <a:rPr lang="en-US" sz="1582" b="1" dirty="0" err="1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центр</a:t>
              </a:r>
              <a:endParaRPr lang="en-US" sz="1582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15712" y="0"/>
              <a:ext cx="622265" cy="622265"/>
            </a:xfrm>
            <a:custGeom>
              <a:avLst/>
              <a:gdLst/>
              <a:ahLst/>
              <a:cxnLst/>
              <a:rect l="l" t="t" r="r" b="b"/>
              <a:pathLst>
                <a:path w="622265" h="622265">
                  <a:moveTo>
                    <a:pt x="0" y="0"/>
                  </a:moveTo>
                  <a:lnTo>
                    <a:pt x="622265" y="0"/>
                  </a:lnTo>
                  <a:lnTo>
                    <a:pt x="622265" y="622265"/>
                  </a:lnTo>
                  <a:lnTo>
                    <a:pt x="0" y="622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9" name="Freeform 7"/>
          <p:cNvSpPr/>
          <p:nvPr/>
        </p:nvSpPr>
        <p:spPr>
          <a:xfrm>
            <a:off x="8699155" y="1714500"/>
            <a:ext cx="1001559" cy="1001559"/>
          </a:xfrm>
          <a:custGeom>
            <a:avLst/>
            <a:gdLst/>
            <a:ahLst/>
            <a:cxnLst/>
            <a:rect l="l" t="t" r="r" b="b"/>
            <a:pathLst>
              <a:path w="1001559" h="1001559">
                <a:moveTo>
                  <a:pt x="0" y="0"/>
                </a:moveTo>
                <a:lnTo>
                  <a:pt x="1001559" y="0"/>
                </a:lnTo>
                <a:lnTo>
                  <a:pt x="1001559" y="1001558"/>
                </a:lnTo>
                <a:lnTo>
                  <a:pt x="0" y="1001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29282" cy="12211884"/>
          </a:xfrm>
          <a:custGeom>
            <a:avLst/>
            <a:gdLst/>
            <a:ahLst/>
            <a:cxnLst/>
            <a:rect l="l" t="t" r="r" b="b"/>
            <a:pathLst>
              <a:path w="18329282" h="12211884">
                <a:moveTo>
                  <a:pt x="0" y="0"/>
                </a:moveTo>
                <a:lnTo>
                  <a:pt x="18329282" y="0"/>
                </a:lnTo>
                <a:lnTo>
                  <a:pt x="18329282" y="12211884"/>
                </a:lnTo>
                <a:lnTo>
                  <a:pt x="0" y="1221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1014210" y="1112385"/>
            <a:ext cx="18099283" cy="763200"/>
            <a:chOff x="0" y="0"/>
            <a:chExt cx="5436155" cy="2292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36155" cy="229229"/>
            </a:xfrm>
            <a:custGeom>
              <a:avLst/>
              <a:gdLst/>
              <a:ahLst/>
              <a:cxnLst/>
              <a:rect l="l" t="t" r="r" b="b"/>
              <a:pathLst>
                <a:path w="5436155" h="229229">
                  <a:moveTo>
                    <a:pt x="0" y="0"/>
                  </a:moveTo>
                  <a:lnTo>
                    <a:pt x="5436155" y="0"/>
                  </a:lnTo>
                  <a:lnTo>
                    <a:pt x="5436155" y="229229"/>
                  </a:lnTo>
                  <a:lnTo>
                    <a:pt x="0" y="229229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436155" cy="267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986289" y="2065695"/>
            <a:ext cx="2751244" cy="1165840"/>
          </a:xfrm>
          <a:custGeom>
            <a:avLst/>
            <a:gdLst/>
            <a:ahLst/>
            <a:cxnLst/>
            <a:rect l="l" t="t" r="r" b="b"/>
            <a:pathLst>
              <a:path w="2751244" h="1165840">
                <a:moveTo>
                  <a:pt x="0" y="0"/>
                </a:moveTo>
                <a:lnTo>
                  <a:pt x="2751244" y="0"/>
                </a:lnTo>
                <a:lnTo>
                  <a:pt x="2751244" y="1165840"/>
                </a:lnTo>
                <a:lnTo>
                  <a:pt x="0" y="1165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0340075" y="4107330"/>
            <a:ext cx="18099283" cy="763200"/>
            <a:chOff x="0" y="0"/>
            <a:chExt cx="5436155" cy="2292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36155" cy="229229"/>
            </a:xfrm>
            <a:custGeom>
              <a:avLst/>
              <a:gdLst/>
              <a:ahLst/>
              <a:cxnLst/>
              <a:rect l="l" t="t" r="r" b="b"/>
              <a:pathLst>
                <a:path w="5436155" h="229229">
                  <a:moveTo>
                    <a:pt x="0" y="0"/>
                  </a:moveTo>
                  <a:lnTo>
                    <a:pt x="5436155" y="0"/>
                  </a:lnTo>
                  <a:lnTo>
                    <a:pt x="5436155" y="229229"/>
                  </a:lnTo>
                  <a:lnTo>
                    <a:pt x="0" y="229229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436155" cy="267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45684" y="5408826"/>
            <a:ext cx="4389523" cy="1091449"/>
          </a:xfrm>
          <a:custGeom>
            <a:avLst/>
            <a:gdLst/>
            <a:ahLst/>
            <a:cxnLst/>
            <a:rect l="l" t="t" r="r" b="b"/>
            <a:pathLst>
              <a:path w="4389523" h="1091449">
                <a:moveTo>
                  <a:pt x="0" y="0"/>
                </a:moveTo>
                <a:lnTo>
                  <a:pt x="4389523" y="0"/>
                </a:lnTo>
                <a:lnTo>
                  <a:pt x="4389523" y="1091449"/>
                </a:lnTo>
                <a:lnTo>
                  <a:pt x="0" y="1091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10074631" y="7270406"/>
            <a:ext cx="18099283" cy="763200"/>
            <a:chOff x="0" y="0"/>
            <a:chExt cx="5436155" cy="2292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36155" cy="229229"/>
            </a:xfrm>
            <a:custGeom>
              <a:avLst/>
              <a:gdLst/>
              <a:ahLst/>
              <a:cxnLst/>
              <a:rect l="l" t="t" r="r" b="b"/>
              <a:pathLst>
                <a:path w="5436155" h="229229">
                  <a:moveTo>
                    <a:pt x="0" y="0"/>
                  </a:moveTo>
                  <a:lnTo>
                    <a:pt x="5436155" y="0"/>
                  </a:lnTo>
                  <a:lnTo>
                    <a:pt x="5436155" y="229229"/>
                  </a:lnTo>
                  <a:lnTo>
                    <a:pt x="0" y="229229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436155" cy="267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19716" y="8456693"/>
            <a:ext cx="3415490" cy="1341051"/>
          </a:xfrm>
          <a:custGeom>
            <a:avLst/>
            <a:gdLst/>
            <a:ahLst/>
            <a:cxnLst/>
            <a:rect l="l" t="t" r="r" b="b"/>
            <a:pathLst>
              <a:path w="3415490" h="1341051">
                <a:moveTo>
                  <a:pt x="0" y="0"/>
                </a:moveTo>
                <a:lnTo>
                  <a:pt x="3415491" y="0"/>
                </a:lnTo>
                <a:lnTo>
                  <a:pt x="3415491" y="1341052"/>
                </a:lnTo>
                <a:lnTo>
                  <a:pt x="0" y="13410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5282084">
            <a:off x="16787544" y="8582372"/>
            <a:ext cx="1846679" cy="15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10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85188" y="1734750"/>
            <a:ext cx="11674112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  <a:spcBef>
                <a:spcPct val="0"/>
              </a:spcBef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Віртуальні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екскурсії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Дозволяє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мандрувати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екосистемами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допомогою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VR.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Демонструє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наслідки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кліматичних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змін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Містить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інтерактивні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завдання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07029" y="1091295"/>
            <a:ext cx="4222049" cy="70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3"/>
              </a:lnSpc>
              <a:spcBef>
                <a:spcPct val="0"/>
              </a:spcBef>
            </a:pPr>
            <a:r>
              <a:rPr lang="en-US" sz="3917" b="1" u="sng" dirty="0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  <a:hlinkClick r:id="rId6" tooltip="https://www.ecoexplore.net"/>
              </a:rPr>
              <a:t>ECOEXPLORER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4086240"/>
            <a:ext cx="5719886" cy="70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3"/>
              </a:lnSpc>
              <a:spcBef>
                <a:spcPct val="0"/>
              </a:spcBef>
            </a:pPr>
            <a:r>
              <a:rPr lang="en-US" sz="3917" b="1" u="sng" dirty="0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  <a:hlinkClick r:id="rId7" tooltip="https://climate.ai"/>
              </a:rPr>
              <a:t>AI CLIMATE PREDICTOR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07029" y="7207490"/>
            <a:ext cx="4222049" cy="70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3"/>
              </a:lnSpc>
              <a:spcBef>
                <a:spcPct val="0"/>
              </a:spcBef>
            </a:pPr>
            <a:r>
              <a:rPr lang="en-US" sz="3917" b="1" u="sng" dirty="0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  <a:hlinkClick r:id="rId8" tooltip="https://www.recyclesmart.com/individuals"/>
              </a:rPr>
              <a:t>SMARTRECYCLE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85188" y="4855885"/>
            <a:ext cx="12744094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  <a:spcBef>
                <a:spcPct val="0"/>
              </a:spcBef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Прогнозатор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кліматичних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змін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Аналізує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історичні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дані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клімат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Прогнозує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потенційні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зміни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регіоні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Допомагає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у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створенні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екологічних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проєктів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87236" y="8100281"/>
            <a:ext cx="12263656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  <a:spcBef>
                <a:spcPct val="0"/>
              </a:spcBef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Додаток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для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сортування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відходів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Визначає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тип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відходів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фото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Рекомендує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способи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утилізації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Надає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карту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пунктів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прийому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вторсировини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50004"/>
            <a:ext cx="10625654" cy="1619538"/>
            <a:chOff x="0" y="0"/>
            <a:chExt cx="2798526" cy="4265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98526" cy="426545"/>
            </a:xfrm>
            <a:custGeom>
              <a:avLst/>
              <a:gdLst/>
              <a:ahLst/>
              <a:cxnLst/>
              <a:rect l="l" t="t" r="r" b="b"/>
              <a:pathLst>
                <a:path w="2798526" h="426545">
                  <a:moveTo>
                    <a:pt x="0" y="0"/>
                  </a:moveTo>
                  <a:lnTo>
                    <a:pt x="2798526" y="0"/>
                  </a:lnTo>
                  <a:lnTo>
                    <a:pt x="2798526" y="426545"/>
                  </a:lnTo>
                  <a:lnTo>
                    <a:pt x="0" y="426545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98526" cy="464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303328" y="2512905"/>
            <a:ext cx="9272016" cy="8229600"/>
          </a:xfrm>
          <a:custGeom>
            <a:avLst/>
            <a:gdLst/>
            <a:ahLst/>
            <a:cxnLst/>
            <a:rect l="l" t="t" r="r" b="b"/>
            <a:pathLst>
              <a:path w="9272016" h="8229600">
                <a:moveTo>
                  <a:pt x="0" y="0"/>
                </a:moveTo>
                <a:lnTo>
                  <a:pt x="9272016" y="0"/>
                </a:lnTo>
                <a:lnTo>
                  <a:pt x="92720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01700" y="-859987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1"/>
                </a:lnTo>
                <a:lnTo>
                  <a:pt x="0" y="40832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63725" y="6203788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29873" y="3478670"/>
            <a:ext cx="1373315" cy="1396162"/>
          </a:xfrm>
          <a:custGeom>
            <a:avLst/>
            <a:gdLst/>
            <a:ahLst/>
            <a:cxnLst/>
            <a:rect l="l" t="t" r="r" b="b"/>
            <a:pathLst>
              <a:path w="1373315" h="1396162">
                <a:moveTo>
                  <a:pt x="0" y="0"/>
                </a:moveTo>
                <a:lnTo>
                  <a:pt x="1373315" y="0"/>
                </a:lnTo>
                <a:lnTo>
                  <a:pt x="1373315" y="1396161"/>
                </a:lnTo>
                <a:lnTo>
                  <a:pt x="0" y="1396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5282084">
            <a:off x="16787544" y="8582372"/>
            <a:ext cx="1846679" cy="15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11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9277" y="2515670"/>
            <a:ext cx="8907100" cy="777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Використання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штучного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інтелекту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позашкільній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освіті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відкриває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широкі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перспективи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для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розвитку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сучасних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підходів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Інструменти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ШІ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можуть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допомогти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педагогам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ефективніше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організовувати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навчальний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процес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автоматизувати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рутинні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завдання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підвищити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мотивацію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учнів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Однак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важливо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зберігати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баланс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між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технологіями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живим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спілкуванням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щоб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не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втратити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емоційний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виховний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компонент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освіти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ctr">
              <a:lnSpc>
                <a:spcPts val="4783"/>
              </a:lnSpc>
              <a:spcBef>
                <a:spcPct val="0"/>
              </a:spcBef>
            </a:pPr>
            <a:endParaRPr lang="en-US" sz="3417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2017" y="1121572"/>
            <a:ext cx="9294360" cy="80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62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Висновок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01422" cy="10287000"/>
          </a:xfrm>
          <a:custGeom>
            <a:avLst/>
            <a:gdLst/>
            <a:ahLst/>
            <a:cxnLst/>
            <a:rect l="l" t="t" r="r" b="b"/>
            <a:pathLst>
              <a:path w="19501422" h="10287000">
                <a:moveTo>
                  <a:pt x="0" y="0"/>
                </a:moveTo>
                <a:lnTo>
                  <a:pt x="19501422" y="0"/>
                </a:lnTo>
                <a:lnTo>
                  <a:pt x="195014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5781" y="839590"/>
            <a:ext cx="18771125" cy="723401"/>
            <a:chOff x="0" y="0"/>
            <a:chExt cx="4943835" cy="190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3835" cy="190525"/>
            </a:xfrm>
            <a:custGeom>
              <a:avLst/>
              <a:gdLst/>
              <a:ahLst/>
              <a:cxnLst/>
              <a:rect l="l" t="t" r="r" b="b"/>
              <a:pathLst>
                <a:path w="4943835" h="190525">
                  <a:moveTo>
                    <a:pt x="0" y="0"/>
                  </a:moveTo>
                  <a:lnTo>
                    <a:pt x="4943835" y="0"/>
                  </a:lnTo>
                  <a:lnTo>
                    <a:pt x="4943835" y="190525"/>
                  </a:lnTo>
                  <a:lnTo>
                    <a:pt x="0" y="190525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43835" cy="228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30206" y="3620390"/>
            <a:ext cx="8627587" cy="152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76"/>
              </a:lnSpc>
            </a:pPr>
            <a:r>
              <a:rPr lang="en-US" sz="11728" b="1" dirty="0" err="1">
                <a:solidFill>
                  <a:srgbClr val="80C77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Дякую</a:t>
            </a:r>
            <a:endParaRPr lang="en-US" sz="11728" b="1" dirty="0">
              <a:solidFill>
                <a:srgbClr val="80C772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58457" y="5004701"/>
            <a:ext cx="9871850" cy="185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71"/>
              </a:lnSpc>
            </a:pPr>
            <a:r>
              <a:rPr lang="en-US" sz="14403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</a:t>
            </a:r>
            <a:r>
              <a:rPr lang="en-US" sz="14403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4403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увагу</a:t>
            </a:r>
            <a:r>
              <a:rPr lang="en-US" sz="14403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!</a:t>
            </a:r>
          </a:p>
        </p:txBody>
      </p:sp>
      <p:sp>
        <p:nvSpPr>
          <p:cNvPr id="11" name="TextBox 11"/>
          <p:cNvSpPr txBox="1"/>
          <p:nvPr/>
        </p:nvSpPr>
        <p:spPr>
          <a:xfrm rot="5282084">
            <a:off x="16787560" y="8582387"/>
            <a:ext cx="1846679" cy="15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15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3645081" y="8661715"/>
            <a:ext cx="18771125" cy="1263424"/>
            <a:chOff x="0" y="0"/>
            <a:chExt cx="4943835" cy="3327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43835" cy="332754"/>
            </a:xfrm>
            <a:custGeom>
              <a:avLst/>
              <a:gdLst/>
              <a:ahLst/>
              <a:cxnLst/>
              <a:rect l="l" t="t" r="r" b="b"/>
              <a:pathLst>
                <a:path w="4943835" h="332754">
                  <a:moveTo>
                    <a:pt x="0" y="0"/>
                  </a:moveTo>
                  <a:lnTo>
                    <a:pt x="4943835" y="0"/>
                  </a:lnTo>
                  <a:lnTo>
                    <a:pt x="4943835" y="332754"/>
                  </a:lnTo>
                  <a:lnTo>
                    <a:pt x="0" y="332754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943835" cy="370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222618" y="1129024"/>
            <a:ext cx="8313506" cy="26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9"/>
              </a:lnSpc>
            </a:pPr>
            <a:r>
              <a:rPr lang="en-US" sz="2082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Донецький</a:t>
            </a:r>
            <a:r>
              <a:rPr lang="en-US" sz="2082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2082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обласний</a:t>
            </a:r>
            <a:r>
              <a:rPr lang="en-US" sz="2082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2082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еколого</a:t>
            </a:r>
            <a:r>
              <a:rPr lang="en-US" sz="2082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- </a:t>
            </a:r>
            <a:r>
              <a:rPr lang="en-US" sz="2082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натуралістичний</a:t>
            </a:r>
            <a:r>
              <a:rPr lang="en-US" sz="2082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2082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центр</a:t>
            </a:r>
            <a:endParaRPr lang="en-US" sz="2082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221436" y="839590"/>
            <a:ext cx="723401" cy="723401"/>
          </a:xfrm>
          <a:custGeom>
            <a:avLst/>
            <a:gdLst/>
            <a:ahLst/>
            <a:cxnLst/>
            <a:rect l="l" t="t" r="r" b="b"/>
            <a:pathLst>
              <a:path w="723401" h="723401">
                <a:moveTo>
                  <a:pt x="0" y="0"/>
                </a:moveTo>
                <a:lnTo>
                  <a:pt x="723401" y="0"/>
                </a:lnTo>
                <a:lnTo>
                  <a:pt x="723401" y="723400"/>
                </a:lnTo>
                <a:lnTo>
                  <a:pt x="0" y="723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624071" y="8661715"/>
            <a:ext cx="4590485" cy="667707"/>
          </a:xfrm>
          <a:custGeom>
            <a:avLst/>
            <a:gdLst/>
            <a:ahLst/>
            <a:cxnLst/>
            <a:rect l="l" t="t" r="r" b="b"/>
            <a:pathLst>
              <a:path w="4590485" h="667707">
                <a:moveTo>
                  <a:pt x="0" y="0"/>
                </a:moveTo>
                <a:lnTo>
                  <a:pt x="4590486" y="0"/>
                </a:lnTo>
                <a:lnTo>
                  <a:pt x="4590486" y="667707"/>
                </a:lnTo>
                <a:lnTo>
                  <a:pt x="0" y="667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21868" y="3159207"/>
            <a:ext cx="2301136" cy="230113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 rot="5282084">
            <a:off x="16787560" y="8582387"/>
            <a:ext cx="1846679" cy="15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79268" y="2722946"/>
            <a:ext cx="15080032" cy="357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сучасному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світі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штучний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інтелект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(ШІ)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дедалі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більше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проникає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різні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сфери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людської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діяльності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зокрема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й в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освіту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Для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педагога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позашкільного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закладу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освіти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це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відкриває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нові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можливості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щодо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організації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навчального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процесу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індивідуалізації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автоматизації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рутинних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завдань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підвищення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мотивації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учнів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67443" y="7125644"/>
            <a:ext cx="13334581" cy="246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  <a:spcBef>
                <a:spcPct val="0"/>
              </a:spcBef>
            </a:pPr>
            <a:r>
              <a:rPr lang="en-US" sz="2817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Генеративний</a:t>
            </a:r>
            <a:r>
              <a:rPr lang="en-US" sz="2817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ШІ (</a:t>
            </a:r>
            <a:r>
              <a:rPr lang="en-US" sz="2817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англ</a:t>
            </a:r>
            <a:r>
              <a:rPr lang="en-US" sz="2817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. Generative AI)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–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система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ШІ,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яка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використовуючи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генеративні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моделі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навчені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великих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обсягах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даних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здатна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створювати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новий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оригінальний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контент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тексти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зображення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аудіо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відеоматеріали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).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Прикладами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систем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генеративного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ШІ є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ChatGPT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Copilot, Claude, Gemini,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Midjourney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DALL-E, Stable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Diusion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інші</a:t>
            </a:r>
            <a:r>
              <a:rPr lang="en-US" sz="28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241562" y="1028700"/>
            <a:ext cx="18771125" cy="466699"/>
            <a:chOff x="0" y="0"/>
            <a:chExt cx="25028166" cy="62226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5028166" cy="592365"/>
              <a:chOff x="0" y="0"/>
              <a:chExt cx="4943835" cy="1170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943835" cy="117010"/>
              </a:xfrm>
              <a:custGeom>
                <a:avLst/>
                <a:gdLst/>
                <a:ahLst/>
                <a:cxnLst/>
                <a:rect l="l" t="t" r="r" b="b"/>
                <a:pathLst>
                  <a:path w="4943835" h="117010">
                    <a:moveTo>
                      <a:pt x="0" y="0"/>
                    </a:moveTo>
                    <a:lnTo>
                      <a:pt x="4943835" y="0"/>
                    </a:lnTo>
                    <a:lnTo>
                      <a:pt x="4943835" y="117010"/>
                    </a:lnTo>
                    <a:lnTo>
                      <a:pt x="0" y="1170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4B087">
                      <a:alpha val="0"/>
                    </a:srgbClr>
                  </a:gs>
                  <a:gs pos="50000">
                    <a:srgbClr val="304D0A">
                      <a:alpha val="100000"/>
                    </a:srgbClr>
                  </a:gs>
                  <a:gs pos="100000">
                    <a:srgbClr val="54B087">
                      <a:alpha val="0"/>
                    </a:srgbClr>
                  </a:gs>
                </a:gsLst>
                <a:lin ang="0"/>
              </a:gra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4943835" cy="1551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3224532" y="164902"/>
              <a:ext cx="8635383" cy="291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4"/>
                </a:lnSpc>
              </a:pPr>
              <a:r>
                <a:rPr lang="en-US" sz="1582" b="1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Донецький обласний еколого - натуралістичний центр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15712" y="0"/>
              <a:ext cx="622265" cy="622265"/>
            </a:xfrm>
            <a:custGeom>
              <a:avLst/>
              <a:gdLst/>
              <a:ahLst/>
              <a:cxnLst/>
              <a:rect l="l" t="t" r="r" b="b"/>
              <a:pathLst>
                <a:path w="622265" h="622265">
                  <a:moveTo>
                    <a:pt x="0" y="0"/>
                  </a:moveTo>
                  <a:lnTo>
                    <a:pt x="622265" y="0"/>
                  </a:lnTo>
                  <a:lnTo>
                    <a:pt x="622265" y="622265"/>
                  </a:lnTo>
                  <a:lnTo>
                    <a:pt x="0" y="622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896" y="-62172"/>
            <a:ext cx="18344896" cy="12222287"/>
          </a:xfrm>
          <a:custGeom>
            <a:avLst/>
            <a:gdLst/>
            <a:ahLst/>
            <a:cxnLst/>
            <a:rect l="l" t="t" r="r" b="b"/>
            <a:pathLst>
              <a:path w="18344896" h="12222287">
                <a:moveTo>
                  <a:pt x="0" y="0"/>
                </a:moveTo>
                <a:lnTo>
                  <a:pt x="18344896" y="0"/>
                </a:lnTo>
                <a:lnTo>
                  <a:pt x="18344896" y="12222286"/>
                </a:lnTo>
                <a:lnTo>
                  <a:pt x="0" y="12222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871091" y="8994561"/>
            <a:ext cx="7315200" cy="3995203"/>
          </a:xfrm>
          <a:custGeom>
            <a:avLst/>
            <a:gdLst/>
            <a:ahLst/>
            <a:cxnLst/>
            <a:rect l="l" t="t" r="r" b="b"/>
            <a:pathLst>
              <a:path w="7315200" h="3995203">
                <a:moveTo>
                  <a:pt x="0" y="0"/>
                </a:moveTo>
                <a:lnTo>
                  <a:pt x="7315200" y="0"/>
                </a:lnTo>
                <a:lnTo>
                  <a:pt x="7315200" y="3995203"/>
                </a:lnTo>
                <a:lnTo>
                  <a:pt x="0" y="39952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997843" y="9296966"/>
            <a:ext cx="1001559" cy="1001559"/>
          </a:xfrm>
          <a:custGeom>
            <a:avLst/>
            <a:gdLst/>
            <a:ahLst/>
            <a:cxnLst/>
            <a:rect l="l" t="t" r="r" b="b"/>
            <a:pathLst>
              <a:path w="1001559" h="1001559">
                <a:moveTo>
                  <a:pt x="0" y="0"/>
                </a:moveTo>
                <a:lnTo>
                  <a:pt x="1001559" y="0"/>
                </a:lnTo>
                <a:lnTo>
                  <a:pt x="1001559" y="1001558"/>
                </a:lnTo>
                <a:lnTo>
                  <a:pt x="0" y="10015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812291" y="5408653"/>
            <a:ext cx="2599076" cy="1280636"/>
          </a:xfrm>
          <a:custGeom>
            <a:avLst/>
            <a:gdLst/>
            <a:ahLst/>
            <a:cxnLst/>
            <a:rect l="l" t="t" r="r" b="b"/>
            <a:pathLst>
              <a:path w="2599076" h="1280636">
                <a:moveTo>
                  <a:pt x="0" y="0"/>
                </a:moveTo>
                <a:lnTo>
                  <a:pt x="2599077" y="0"/>
                </a:lnTo>
                <a:lnTo>
                  <a:pt x="2599077" y="1280636"/>
                </a:lnTo>
                <a:lnTo>
                  <a:pt x="0" y="12806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51354" y="3039420"/>
            <a:ext cx="2599076" cy="1280636"/>
          </a:xfrm>
          <a:custGeom>
            <a:avLst/>
            <a:gdLst/>
            <a:ahLst/>
            <a:cxnLst/>
            <a:rect l="l" t="t" r="r" b="b"/>
            <a:pathLst>
              <a:path w="2599076" h="1280636">
                <a:moveTo>
                  <a:pt x="0" y="0"/>
                </a:moveTo>
                <a:lnTo>
                  <a:pt x="2599077" y="0"/>
                </a:lnTo>
                <a:lnTo>
                  <a:pt x="2599077" y="1280636"/>
                </a:lnTo>
                <a:lnTo>
                  <a:pt x="0" y="12806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29624" y="6817929"/>
            <a:ext cx="1198267" cy="1198267"/>
          </a:xfrm>
          <a:custGeom>
            <a:avLst/>
            <a:gdLst/>
            <a:ahLst/>
            <a:cxnLst/>
            <a:rect l="l" t="t" r="r" b="b"/>
            <a:pathLst>
              <a:path w="1198267" h="1198267">
                <a:moveTo>
                  <a:pt x="0" y="0"/>
                </a:moveTo>
                <a:lnTo>
                  <a:pt x="1198267" y="0"/>
                </a:lnTo>
                <a:lnTo>
                  <a:pt x="1198267" y="1198267"/>
                </a:lnTo>
                <a:lnTo>
                  <a:pt x="0" y="11982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28488" y="6861091"/>
            <a:ext cx="2381354" cy="1104082"/>
          </a:xfrm>
          <a:custGeom>
            <a:avLst/>
            <a:gdLst/>
            <a:ahLst/>
            <a:cxnLst/>
            <a:rect l="l" t="t" r="r" b="b"/>
            <a:pathLst>
              <a:path w="2381354" h="1104082">
                <a:moveTo>
                  <a:pt x="0" y="0"/>
                </a:moveTo>
                <a:lnTo>
                  <a:pt x="2381353" y="0"/>
                </a:lnTo>
                <a:lnTo>
                  <a:pt x="2381353" y="1104082"/>
                </a:lnTo>
                <a:lnTo>
                  <a:pt x="0" y="1104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09781" y="6737266"/>
            <a:ext cx="1061696" cy="1182948"/>
          </a:xfrm>
          <a:custGeom>
            <a:avLst/>
            <a:gdLst/>
            <a:ahLst/>
            <a:cxnLst/>
            <a:rect l="l" t="t" r="r" b="b"/>
            <a:pathLst>
              <a:path w="1061696" h="1182948">
                <a:moveTo>
                  <a:pt x="0" y="0"/>
                </a:moveTo>
                <a:lnTo>
                  <a:pt x="1061697" y="0"/>
                </a:lnTo>
                <a:lnTo>
                  <a:pt x="1061697" y="1182948"/>
                </a:lnTo>
                <a:lnTo>
                  <a:pt x="0" y="11829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577244" y="7564826"/>
            <a:ext cx="2090480" cy="299635"/>
          </a:xfrm>
          <a:custGeom>
            <a:avLst/>
            <a:gdLst/>
            <a:ahLst/>
            <a:cxnLst/>
            <a:rect l="l" t="t" r="r" b="b"/>
            <a:pathLst>
              <a:path w="2090480" h="299635">
                <a:moveTo>
                  <a:pt x="0" y="0"/>
                </a:moveTo>
                <a:lnTo>
                  <a:pt x="2090480" y="0"/>
                </a:lnTo>
                <a:lnTo>
                  <a:pt x="2090480" y="299635"/>
                </a:lnTo>
                <a:lnTo>
                  <a:pt x="0" y="29963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478912" y="7076689"/>
            <a:ext cx="1211732" cy="680748"/>
          </a:xfrm>
          <a:custGeom>
            <a:avLst/>
            <a:gdLst/>
            <a:ahLst/>
            <a:cxnLst/>
            <a:rect l="l" t="t" r="r" b="b"/>
            <a:pathLst>
              <a:path w="1211732" h="680748">
                <a:moveTo>
                  <a:pt x="0" y="0"/>
                </a:moveTo>
                <a:lnTo>
                  <a:pt x="1211732" y="0"/>
                </a:lnTo>
                <a:lnTo>
                  <a:pt x="1211732" y="680748"/>
                </a:lnTo>
                <a:lnTo>
                  <a:pt x="0" y="6807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32612" y="3106154"/>
            <a:ext cx="16183725" cy="237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Однією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з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головних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переваг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ШІ є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можливість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адаптації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навчального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процесу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потреб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кожного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учня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Алгоритми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ШІ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можуть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аналізувати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рівень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знань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стиль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прогрес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дітей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пропонуючи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їм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індивідуальні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завдання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матеріали</a:t>
            </a:r>
            <a:endParaRPr lang="en-US" sz="3417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" name="TextBox 16"/>
          <p:cNvSpPr txBox="1"/>
          <p:nvPr/>
        </p:nvSpPr>
        <p:spPr>
          <a:xfrm rot="5282084">
            <a:off x="16787544" y="8582372"/>
            <a:ext cx="1846679" cy="15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21751" y="1155280"/>
            <a:ext cx="12805446" cy="157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6200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ШІ </a:t>
            </a:r>
            <a:r>
              <a:rPr lang="en-US" sz="6200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як</a:t>
            </a:r>
            <a:r>
              <a:rPr lang="en-US" sz="6200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інструмент</a:t>
            </a:r>
            <a:r>
              <a:rPr lang="en-US" sz="6200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для</a:t>
            </a:r>
            <a:r>
              <a:rPr lang="en-US" sz="6200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персоналізації</a:t>
            </a:r>
            <a:r>
              <a:rPr lang="en-US" sz="6200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навчання</a:t>
            </a:r>
            <a:endParaRPr lang="en-US" sz="6200" b="1" dirty="0">
              <a:solidFill>
                <a:srgbClr val="80C772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31724" y="5861173"/>
            <a:ext cx="7908457" cy="57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Платформи</a:t>
            </a:r>
            <a:r>
              <a:rPr lang="en-US" sz="3417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17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адаптивного</a:t>
            </a:r>
            <a:r>
              <a:rPr lang="en-US" sz="3417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17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навчання</a:t>
            </a:r>
            <a:r>
              <a:rPr lang="en-US" sz="3417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51980" y="7938328"/>
            <a:ext cx="2265597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4" tooltip="https://www.edx.org"/>
              </a:rPr>
              <a:t>EdX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2804" y="7994080"/>
            <a:ext cx="3951908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5" tooltip="https://www.khanacademy.org"/>
              </a:rPr>
              <a:t>Khan Academy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10605" y="8049833"/>
            <a:ext cx="3217120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6" tooltip="https://www.smartsparrow.com"/>
              </a:rPr>
              <a:t>Smart Sparrow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27724" y="7994080"/>
            <a:ext cx="2425810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7" tooltip="https://www.duolingo.com"/>
              </a:rPr>
              <a:t> Duolingo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48482" y="5612390"/>
            <a:ext cx="7286713" cy="117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Рекомендаційні</a:t>
            </a:r>
            <a:r>
              <a:rPr lang="en-US" sz="3417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17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системи</a:t>
            </a:r>
            <a:r>
              <a:rPr lang="en-US" sz="3417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17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навчального</a:t>
            </a:r>
            <a:r>
              <a:rPr lang="en-US" sz="3417" b="1" dirty="0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17" b="1" dirty="0" err="1">
                <a:solidFill>
                  <a:srgbClr val="80C772"/>
                </a:solidFill>
                <a:latin typeface="Lora Bold"/>
                <a:ea typeface="Lora Bold"/>
                <a:cs typeface="Lora Bold"/>
                <a:sym typeface="Lora Bold"/>
              </a:rPr>
              <a:t>контенту</a:t>
            </a:r>
            <a:endParaRPr lang="en-US" sz="3417" b="1" dirty="0">
              <a:solidFill>
                <a:srgbClr val="80C772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296535" y="7938328"/>
            <a:ext cx="2651899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8" tooltip="https://www.coursera.org"/>
              </a:rPr>
              <a:t>Coursera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2926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981733" y="4014972"/>
            <a:ext cx="3965593" cy="3893491"/>
          </a:xfrm>
          <a:custGeom>
            <a:avLst/>
            <a:gdLst/>
            <a:ahLst/>
            <a:cxnLst/>
            <a:rect l="l" t="t" r="r" b="b"/>
            <a:pathLst>
              <a:path w="3965593" h="3893491">
                <a:moveTo>
                  <a:pt x="0" y="0"/>
                </a:moveTo>
                <a:lnTo>
                  <a:pt x="3965593" y="0"/>
                </a:lnTo>
                <a:lnTo>
                  <a:pt x="3965593" y="3893492"/>
                </a:lnTo>
                <a:lnTo>
                  <a:pt x="0" y="389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489956" y="4421665"/>
            <a:ext cx="2949148" cy="2949148"/>
            <a:chOff x="0" y="0"/>
            <a:chExt cx="14840029" cy="14840029"/>
          </a:xfrm>
        </p:grpSpPr>
        <p:sp>
          <p:nvSpPr>
            <p:cNvPr id="8" name="Freeform 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24618" r="-2461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630400" y="1578436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>
                <a:moveTo>
                  <a:pt x="0" y="0"/>
                </a:moveTo>
                <a:lnTo>
                  <a:pt x="7315200" y="0"/>
                </a:lnTo>
                <a:lnTo>
                  <a:pt x="7315200" y="1064029"/>
                </a:lnTo>
                <a:lnTo>
                  <a:pt x="0" y="1064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917182" y="4799199"/>
            <a:ext cx="519925" cy="1739991"/>
            <a:chOff x="0" y="0"/>
            <a:chExt cx="693233" cy="2319988"/>
          </a:xfrm>
        </p:grpSpPr>
        <p:grpSp>
          <p:nvGrpSpPr>
            <p:cNvPr id="13" name="Group 13"/>
            <p:cNvGrpSpPr/>
            <p:nvPr/>
          </p:nvGrpSpPr>
          <p:grpSpPr>
            <a:xfrm rot="3103768">
              <a:off x="99821" y="99821"/>
              <a:ext cx="493590" cy="49359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B833">
                      <a:alpha val="0"/>
                    </a:srgbClr>
                  </a:gs>
                  <a:gs pos="100000">
                    <a:srgbClr val="0266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3103768">
              <a:off x="99821" y="913199"/>
              <a:ext cx="493590" cy="493590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B833">
                      <a:alpha val="0"/>
                    </a:srgbClr>
                  </a:gs>
                  <a:gs pos="100000">
                    <a:srgbClr val="0266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3103768">
              <a:off x="99821" y="1726576"/>
              <a:ext cx="493590" cy="49359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B833">
                      <a:alpha val="0"/>
                    </a:srgbClr>
                  </a:gs>
                  <a:gs pos="100000">
                    <a:srgbClr val="0266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>
            <a:off x="1698345" y="4273203"/>
            <a:ext cx="900548" cy="900548"/>
          </a:xfrm>
          <a:custGeom>
            <a:avLst/>
            <a:gdLst/>
            <a:ahLst/>
            <a:cxnLst/>
            <a:rect l="l" t="t" r="r" b="b"/>
            <a:pathLst>
              <a:path w="900548" h="900548">
                <a:moveTo>
                  <a:pt x="0" y="0"/>
                </a:moveTo>
                <a:lnTo>
                  <a:pt x="900548" y="0"/>
                </a:lnTo>
                <a:lnTo>
                  <a:pt x="900548" y="900548"/>
                </a:lnTo>
                <a:lnTo>
                  <a:pt x="0" y="9005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68089" y="7460253"/>
            <a:ext cx="896422" cy="896422"/>
          </a:xfrm>
          <a:custGeom>
            <a:avLst/>
            <a:gdLst/>
            <a:ahLst/>
            <a:cxnLst/>
            <a:rect l="l" t="t" r="r" b="b"/>
            <a:pathLst>
              <a:path w="896422" h="896422">
                <a:moveTo>
                  <a:pt x="0" y="0"/>
                </a:moveTo>
                <a:lnTo>
                  <a:pt x="896422" y="0"/>
                </a:lnTo>
                <a:lnTo>
                  <a:pt x="896422" y="896422"/>
                </a:lnTo>
                <a:lnTo>
                  <a:pt x="0" y="8964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755949" y="5877335"/>
            <a:ext cx="842943" cy="785320"/>
          </a:xfrm>
          <a:custGeom>
            <a:avLst/>
            <a:gdLst/>
            <a:ahLst/>
            <a:cxnLst/>
            <a:rect l="l" t="t" r="r" b="b"/>
            <a:pathLst>
              <a:path w="842943" h="785320">
                <a:moveTo>
                  <a:pt x="0" y="0"/>
                </a:moveTo>
                <a:lnTo>
                  <a:pt x="842944" y="0"/>
                </a:lnTo>
                <a:lnTo>
                  <a:pt x="842944" y="785321"/>
                </a:lnTo>
                <a:lnTo>
                  <a:pt x="0" y="785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 rot="5282084">
            <a:off x="16787560" y="8582387"/>
            <a:ext cx="1846679" cy="15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04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17182" y="3566868"/>
            <a:ext cx="11400440" cy="117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  <a:spcBef>
                <a:spcPct val="0"/>
              </a:spcBef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ШІ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допомагає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педагогам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зменшити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навантаження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автоматизуючи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виконання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таких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завдань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як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: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-227432" y="733339"/>
            <a:ext cx="18742864" cy="2198237"/>
            <a:chOff x="0" y="0"/>
            <a:chExt cx="4936392" cy="57895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936392" cy="578959"/>
            </a:xfrm>
            <a:custGeom>
              <a:avLst/>
              <a:gdLst/>
              <a:ahLst/>
              <a:cxnLst/>
              <a:rect l="l" t="t" r="r" b="b"/>
              <a:pathLst>
                <a:path w="4936392" h="578959">
                  <a:moveTo>
                    <a:pt x="0" y="0"/>
                  </a:moveTo>
                  <a:lnTo>
                    <a:pt x="4936392" y="0"/>
                  </a:lnTo>
                  <a:lnTo>
                    <a:pt x="4936392" y="578959"/>
                  </a:lnTo>
                  <a:lnTo>
                    <a:pt x="0" y="578959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4936392" cy="617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222618" y="1230705"/>
            <a:ext cx="12805446" cy="157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Автоматизація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рутинних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завдань</a:t>
            </a:r>
            <a:endParaRPr lang="en-US" sz="6200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491470" y="4768610"/>
            <a:ext cx="9824985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Оцінювання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тестових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завдань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l">
              <a:lnSpc>
                <a:spcPts val="4783"/>
              </a:lnSpc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Формування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розкладу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планування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занять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l">
              <a:lnSpc>
                <a:spcPts val="4783"/>
              </a:lnSpc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Аналіз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успішності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учнів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93806" y="6887645"/>
            <a:ext cx="10536594" cy="237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  <a:spcBef>
                <a:spcPct val="0"/>
              </a:spcBef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Сучасні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сервіси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такі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як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u="sng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1" tooltip="https://classroom.google.com/u/0/h?hl=ru"/>
              </a:rPr>
              <a:t>Google Classroom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</a:t>
            </a:r>
            <a:r>
              <a:rPr lang="en-US" sz="3417" u="sng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2" tooltip="https://www.microsoft.com/ru-ru/education/products/teams"/>
              </a:rPr>
              <a:t> Microsoft Teams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u="sng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3" tooltip="https://chatgpt.com/g/g-mzFm1dKjW-chat-gpt"/>
              </a:rPr>
              <a:t>ChatGPT</a:t>
            </a:r>
            <a:r>
              <a:rPr lang="en-US" sz="3417" u="sng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3" tooltip="https://chatgpt.com/g/g-mzFm1dKjW-chat-gpt"/>
              </a:rPr>
              <a:t>,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дозволяють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швидко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генерувати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завдання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перевіряти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відповіді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навіть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формувати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звіти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результати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13931" y="8385250"/>
            <a:ext cx="2669375" cy="43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4"/>
              </a:lnSpc>
              <a:spcBef>
                <a:spcPct val="0"/>
              </a:spcBef>
            </a:pPr>
            <a:r>
              <a:rPr lang="en-US" sz="2617" u="sng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3" tooltip="https://chatgpt.com/g/g-mzFm1dKjW-chat-gpt"/>
              </a:rPr>
              <a:t>ChatGPT</a:t>
            </a:r>
            <a:endParaRPr lang="en-US" sz="2617" u="sng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  <a:hlinkClick r:id="rId13" tooltip="https://chatgpt.com/g/g-mzFm1dKjW-chat-gp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90663" y="6691231"/>
            <a:ext cx="3991918" cy="43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4"/>
              </a:lnSpc>
              <a:spcBef>
                <a:spcPct val="0"/>
              </a:spcBef>
            </a:pPr>
            <a:r>
              <a:rPr lang="en-US" sz="26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2" tooltip="https://www.microsoft.com/ru-ru/education/products/teams"/>
              </a:rPr>
              <a:t>Microsoft Teams</a:t>
            </a:r>
            <a:r>
              <a:rPr lang="en-US" sz="2617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1489" y="5202354"/>
            <a:ext cx="3914260" cy="43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4"/>
              </a:lnSpc>
              <a:spcBef>
                <a:spcPct val="0"/>
              </a:spcBef>
            </a:pPr>
            <a:r>
              <a:rPr lang="en-US" sz="2617" u="sng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1" tooltip="https://classroom.google.com/u/0/h?hl=ru"/>
              </a:rPr>
              <a:t>Google Classroom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 build="p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825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624071" y="8661715"/>
            <a:ext cx="4590485" cy="667707"/>
          </a:xfrm>
          <a:custGeom>
            <a:avLst/>
            <a:gdLst/>
            <a:ahLst/>
            <a:cxnLst/>
            <a:rect l="l" t="t" r="r" b="b"/>
            <a:pathLst>
              <a:path w="4590485" h="667707">
                <a:moveTo>
                  <a:pt x="0" y="0"/>
                </a:moveTo>
                <a:lnTo>
                  <a:pt x="4590486" y="0"/>
                </a:lnTo>
                <a:lnTo>
                  <a:pt x="4590486" y="667707"/>
                </a:lnTo>
                <a:lnTo>
                  <a:pt x="0" y="667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1172058" y="2933245"/>
            <a:ext cx="7315200" cy="4030010"/>
          </a:xfrm>
          <a:custGeom>
            <a:avLst/>
            <a:gdLst/>
            <a:ahLst/>
            <a:cxnLst/>
            <a:rect l="l" t="t" r="r" b="b"/>
            <a:pathLst>
              <a:path w="7315200" h="4030010">
                <a:moveTo>
                  <a:pt x="0" y="0"/>
                </a:moveTo>
                <a:lnTo>
                  <a:pt x="7315200" y="0"/>
                </a:lnTo>
                <a:lnTo>
                  <a:pt x="7315200" y="4030010"/>
                </a:lnTo>
                <a:lnTo>
                  <a:pt x="0" y="4030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306832" y="1672618"/>
            <a:ext cx="3045652" cy="6551264"/>
            <a:chOff x="0" y="0"/>
            <a:chExt cx="471851" cy="10149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1851" cy="1014962"/>
            </a:xfrm>
            <a:custGeom>
              <a:avLst/>
              <a:gdLst/>
              <a:ahLst/>
              <a:cxnLst/>
              <a:rect l="l" t="t" r="r" b="b"/>
              <a:pathLst>
                <a:path w="471851" h="1014962">
                  <a:moveTo>
                    <a:pt x="0" y="0"/>
                  </a:moveTo>
                  <a:lnTo>
                    <a:pt x="471851" y="0"/>
                  </a:lnTo>
                  <a:lnTo>
                    <a:pt x="471851" y="1014962"/>
                  </a:lnTo>
                  <a:lnTo>
                    <a:pt x="0" y="1014962"/>
                  </a:lnTo>
                  <a:close/>
                </a:path>
              </a:pathLst>
            </a:custGeom>
            <a:blipFill>
              <a:blip r:embed="rId7"/>
              <a:stretch>
                <a:fillRect l="-111125" r="-11112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671172" y="1503380"/>
            <a:ext cx="10374995" cy="1593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1"/>
              </a:lnSpc>
            </a:pPr>
            <a:r>
              <a:rPr lang="en-US" sz="6300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Застосування</a:t>
            </a:r>
            <a:r>
              <a:rPr lang="en-US" sz="6300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300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чат-ботів</a:t>
            </a:r>
            <a:r>
              <a:rPr lang="en-US" sz="6300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і </a:t>
            </a:r>
            <a:r>
              <a:rPr lang="en-US" sz="6300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віртуальних</a:t>
            </a:r>
            <a:r>
              <a:rPr lang="en-US" sz="6300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300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помічників</a:t>
            </a:r>
            <a:endParaRPr lang="en-US" sz="6300" b="1" dirty="0">
              <a:solidFill>
                <a:srgbClr val="67A56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1664085" y="1786839"/>
            <a:ext cx="2301136" cy="230113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201917" y="5922746"/>
            <a:ext cx="2301136" cy="230113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8387762" y="5472948"/>
            <a:ext cx="896422" cy="896422"/>
          </a:xfrm>
          <a:custGeom>
            <a:avLst/>
            <a:gdLst/>
            <a:ahLst/>
            <a:cxnLst/>
            <a:rect l="l" t="t" r="r" b="b"/>
            <a:pathLst>
              <a:path w="896422" h="896422">
                <a:moveTo>
                  <a:pt x="0" y="0"/>
                </a:moveTo>
                <a:lnTo>
                  <a:pt x="896422" y="0"/>
                </a:lnTo>
                <a:lnTo>
                  <a:pt x="896422" y="896422"/>
                </a:lnTo>
                <a:lnTo>
                  <a:pt x="0" y="8964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809906" y="5656185"/>
            <a:ext cx="2479025" cy="533124"/>
          </a:xfrm>
          <a:custGeom>
            <a:avLst/>
            <a:gdLst/>
            <a:ahLst/>
            <a:cxnLst/>
            <a:rect l="l" t="t" r="r" b="b"/>
            <a:pathLst>
              <a:path w="2479025" h="533124">
                <a:moveTo>
                  <a:pt x="0" y="0"/>
                </a:moveTo>
                <a:lnTo>
                  <a:pt x="2479025" y="0"/>
                </a:lnTo>
                <a:lnTo>
                  <a:pt x="2479025" y="533123"/>
                </a:lnTo>
                <a:lnTo>
                  <a:pt x="0" y="533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890779" y="7250536"/>
            <a:ext cx="2192417" cy="741795"/>
          </a:xfrm>
          <a:custGeom>
            <a:avLst/>
            <a:gdLst/>
            <a:ahLst/>
            <a:cxnLst/>
            <a:rect l="l" t="t" r="r" b="b"/>
            <a:pathLst>
              <a:path w="2192417" h="741795">
                <a:moveTo>
                  <a:pt x="0" y="0"/>
                </a:moveTo>
                <a:lnTo>
                  <a:pt x="2192417" y="0"/>
                </a:lnTo>
                <a:lnTo>
                  <a:pt x="2192417" y="741795"/>
                </a:lnTo>
                <a:lnTo>
                  <a:pt x="0" y="741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740421" y="7143000"/>
            <a:ext cx="923664" cy="869331"/>
          </a:xfrm>
          <a:custGeom>
            <a:avLst/>
            <a:gdLst/>
            <a:ahLst/>
            <a:cxnLst/>
            <a:rect l="l" t="t" r="r" b="b"/>
            <a:pathLst>
              <a:path w="923664" h="869331">
                <a:moveTo>
                  <a:pt x="0" y="0"/>
                </a:moveTo>
                <a:lnTo>
                  <a:pt x="923664" y="0"/>
                </a:lnTo>
                <a:lnTo>
                  <a:pt x="923664" y="869331"/>
                </a:lnTo>
                <a:lnTo>
                  <a:pt x="0" y="8693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 rot="5282084">
            <a:off x="16787544" y="8582372"/>
            <a:ext cx="1846679" cy="15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05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9482" y="3297128"/>
            <a:ext cx="10997594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ШІ-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асистенти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можуть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надавати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швидкі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відповіді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запитання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учнів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допомагати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з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організаційними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питаннями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навіть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проводити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інтерактивні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уроки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8013" y="6055580"/>
            <a:ext cx="6173747" cy="57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  <a:spcBef>
                <a:spcPct val="0"/>
              </a:spcBef>
            </a:pPr>
            <a:r>
              <a:rPr lang="en-US" sz="3417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Чат-боти</a:t>
            </a:r>
            <a:r>
              <a:rPr lang="en-US" sz="3417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17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для</a:t>
            </a:r>
            <a:r>
              <a:rPr lang="en-US" sz="3417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17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консультацій</a:t>
            </a:r>
            <a:r>
              <a:rPr lang="en-US" sz="3417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46056" y="7564283"/>
            <a:ext cx="5187497" cy="57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  <a:spcBef>
                <a:spcPct val="0"/>
              </a:spcBef>
            </a:pPr>
            <a:r>
              <a:rPr lang="en-US" sz="3417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Віртуальні</a:t>
            </a:r>
            <a:r>
              <a:rPr lang="en-US" sz="3417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17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репетитори</a:t>
            </a:r>
            <a:r>
              <a:rPr lang="en-US" sz="3417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58428" y="6348733"/>
            <a:ext cx="1287649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2" tooltip="https://www.jasper.ai"/>
              </a:rPr>
              <a:t>Jasper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41760" y="6388420"/>
            <a:ext cx="2669375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3" tooltip="https://chatgpt.com/g/g-mzFm1dKjW-chat-gpt"/>
              </a:rPr>
              <a:t>ChatGPT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366209" y="8108445"/>
            <a:ext cx="1443697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4" tooltip="https://socratic.org"/>
              </a:rPr>
              <a:t>Socratic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14692" y="8108445"/>
            <a:ext cx="1932384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5" tooltip="https://photomath.com"/>
              </a:rPr>
              <a:t>Photomath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439" y="-8140"/>
            <a:ext cx="18330439" cy="12212655"/>
          </a:xfrm>
          <a:custGeom>
            <a:avLst/>
            <a:gdLst/>
            <a:ahLst/>
            <a:cxnLst/>
            <a:rect l="l" t="t" r="r" b="b"/>
            <a:pathLst>
              <a:path w="18330439" h="12212655">
                <a:moveTo>
                  <a:pt x="0" y="0"/>
                </a:moveTo>
                <a:lnTo>
                  <a:pt x="18330439" y="0"/>
                </a:lnTo>
                <a:lnTo>
                  <a:pt x="18330439" y="12212655"/>
                </a:lnTo>
                <a:lnTo>
                  <a:pt x="0" y="12212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3884" y="708850"/>
            <a:ext cx="18742864" cy="2198237"/>
            <a:chOff x="0" y="0"/>
            <a:chExt cx="4936392" cy="5789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6392" cy="578959"/>
            </a:xfrm>
            <a:custGeom>
              <a:avLst/>
              <a:gdLst/>
              <a:ahLst/>
              <a:cxnLst/>
              <a:rect l="l" t="t" r="r" b="b"/>
              <a:pathLst>
                <a:path w="4936392" h="578959">
                  <a:moveTo>
                    <a:pt x="0" y="0"/>
                  </a:moveTo>
                  <a:lnTo>
                    <a:pt x="4936392" y="0"/>
                  </a:lnTo>
                  <a:lnTo>
                    <a:pt x="4936392" y="578959"/>
                  </a:lnTo>
                  <a:lnTo>
                    <a:pt x="0" y="578959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6392" cy="617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3103768">
            <a:off x="1338068" y="5733608"/>
            <a:ext cx="370193" cy="37019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3103768">
            <a:off x="6642536" y="5733608"/>
            <a:ext cx="370193" cy="37019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3103768">
            <a:off x="11947003" y="5733608"/>
            <a:ext cx="370193" cy="37019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91070" y="6466190"/>
            <a:ext cx="1561945" cy="1561945"/>
          </a:xfrm>
          <a:custGeom>
            <a:avLst/>
            <a:gdLst/>
            <a:ahLst/>
            <a:cxnLst/>
            <a:rect l="l" t="t" r="r" b="b"/>
            <a:pathLst>
              <a:path w="1561945" h="1561945">
                <a:moveTo>
                  <a:pt x="0" y="0"/>
                </a:moveTo>
                <a:lnTo>
                  <a:pt x="1561944" y="0"/>
                </a:lnTo>
                <a:lnTo>
                  <a:pt x="1561944" y="1561945"/>
                </a:lnTo>
                <a:lnTo>
                  <a:pt x="0" y="1561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402447" y="7044574"/>
            <a:ext cx="2385374" cy="650557"/>
          </a:xfrm>
          <a:custGeom>
            <a:avLst/>
            <a:gdLst/>
            <a:ahLst/>
            <a:cxnLst/>
            <a:rect l="l" t="t" r="r" b="b"/>
            <a:pathLst>
              <a:path w="2385374" h="650557">
                <a:moveTo>
                  <a:pt x="0" y="0"/>
                </a:moveTo>
                <a:lnTo>
                  <a:pt x="2385374" y="0"/>
                </a:lnTo>
                <a:lnTo>
                  <a:pt x="2385374" y="650557"/>
                </a:lnTo>
                <a:lnTo>
                  <a:pt x="0" y="650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827632" y="7187388"/>
            <a:ext cx="2843407" cy="364929"/>
          </a:xfrm>
          <a:custGeom>
            <a:avLst/>
            <a:gdLst/>
            <a:ahLst/>
            <a:cxnLst/>
            <a:rect l="l" t="t" r="r" b="b"/>
            <a:pathLst>
              <a:path w="2843407" h="364929">
                <a:moveTo>
                  <a:pt x="0" y="0"/>
                </a:moveTo>
                <a:lnTo>
                  <a:pt x="2843407" y="0"/>
                </a:lnTo>
                <a:lnTo>
                  <a:pt x="2843407" y="364929"/>
                </a:lnTo>
                <a:lnTo>
                  <a:pt x="0" y="3649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989798" y="6503049"/>
            <a:ext cx="1269493" cy="1269493"/>
          </a:xfrm>
          <a:custGeom>
            <a:avLst/>
            <a:gdLst/>
            <a:ahLst/>
            <a:cxnLst/>
            <a:rect l="l" t="t" r="r" b="b"/>
            <a:pathLst>
              <a:path w="1269493" h="1269493">
                <a:moveTo>
                  <a:pt x="0" y="0"/>
                </a:moveTo>
                <a:lnTo>
                  <a:pt x="1269493" y="0"/>
                </a:lnTo>
                <a:lnTo>
                  <a:pt x="1269493" y="1269494"/>
                </a:lnTo>
                <a:lnTo>
                  <a:pt x="0" y="12694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083969" y="6729075"/>
            <a:ext cx="2481281" cy="927379"/>
          </a:xfrm>
          <a:custGeom>
            <a:avLst/>
            <a:gdLst/>
            <a:ahLst/>
            <a:cxnLst/>
            <a:rect l="l" t="t" r="r" b="b"/>
            <a:pathLst>
              <a:path w="2481281" h="927379">
                <a:moveTo>
                  <a:pt x="0" y="0"/>
                </a:moveTo>
                <a:lnTo>
                  <a:pt x="2481281" y="0"/>
                </a:lnTo>
                <a:lnTo>
                  <a:pt x="2481281" y="927379"/>
                </a:lnTo>
                <a:lnTo>
                  <a:pt x="0" y="9273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964887" y="6805301"/>
            <a:ext cx="2294413" cy="648765"/>
          </a:xfrm>
          <a:custGeom>
            <a:avLst/>
            <a:gdLst/>
            <a:ahLst/>
            <a:cxnLst/>
            <a:rect l="l" t="t" r="r" b="b"/>
            <a:pathLst>
              <a:path w="2294413" h="648765">
                <a:moveTo>
                  <a:pt x="0" y="0"/>
                </a:moveTo>
                <a:lnTo>
                  <a:pt x="2294413" y="0"/>
                </a:lnTo>
                <a:lnTo>
                  <a:pt x="2294413" y="648765"/>
                </a:lnTo>
                <a:lnTo>
                  <a:pt x="0" y="6487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 rot="5282084">
            <a:off x="16787544" y="8582372"/>
            <a:ext cx="1846679" cy="15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06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43646" y="5701472"/>
            <a:ext cx="4266849" cy="40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217" b="1" dirty="0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ДЛЯ СТВОРЕННЯ ЗОБРАЖЕНЬ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348113" y="5701472"/>
            <a:ext cx="3911178" cy="40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4"/>
              </a:lnSpc>
              <a:spcBef>
                <a:spcPct val="0"/>
              </a:spcBef>
            </a:pPr>
            <a:r>
              <a:rPr lang="en-US" sz="2217" b="1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ДЛЯ ГЕНЕРАЦІЇ МУЗИКИ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52581" y="5701472"/>
            <a:ext cx="4946884" cy="40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4"/>
              </a:lnSpc>
              <a:spcBef>
                <a:spcPct val="0"/>
              </a:spcBef>
            </a:pPr>
            <a:r>
              <a:rPr lang="en-US" sz="2217" b="1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ДЛЯ НАВЧАННЯ ПРОГРАМУВАННЮ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73421" y="1088767"/>
            <a:ext cx="12805446" cy="157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Розвиток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креативності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та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проєктної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діяльності</a:t>
            </a:r>
            <a:endParaRPr lang="en-US" sz="6200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043646" y="3335712"/>
            <a:ext cx="13972265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ШІ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може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стати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незамінним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помічником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у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творчих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дисциплінах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допомагаючи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учням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генерувати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ідеї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створювати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мультимедійні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матеріали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писати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музику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чи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програмувати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66415" y="8258508"/>
            <a:ext cx="1519753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9" tooltip="https://openai.com/index/dall-e-2/"/>
              </a:rPr>
              <a:t>DALL·E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18029" y="8164310"/>
            <a:ext cx="2307287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0" tooltip="https://soundraw.io"/>
              </a:rPr>
              <a:t>Soundraw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752008" y="8164310"/>
            <a:ext cx="1424352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1" tooltip="https://scratch.mit.edu"/>
              </a:rPr>
              <a:t>Scratch</a:t>
            </a:r>
            <a:r>
              <a:rPr lang="en-US" sz="2917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42789" y="8258508"/>
            <a:ext cx="2359658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2" tooltip="https://www.midjourney.com/explore?tab=top"/>
              </a:rPr>
              <a:t> Midjourney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89798" y="8164310"/>
            <a:ext cx="1157746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3" tooltip="https://www.aiva.ai"/>
              </a:rPr>
              <a:t>AIVA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278867" y="8164310"/>
            <a:ext cx="2130878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4" tooltip="https://www.python.org"/>
              </a:rPr>
              <a:t>Python AI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77765" y="8661715"/>
            <a:ext cx="2301136" cy="230113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20822" y="2107075"/>
            <a:ext cx="16460141" cy="1934788"/>
            <a:chOff x="0" y="0"/>
            <a:chExt cx="4943835" cy="581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43835" cy="581117"/>
            </a:xfrm>
            <a:custGeom>
              <a:avLst/>
              <a:gdLst/>
              <a:ahLst/>
              <a:cxnLst/>
              <a:rect l="l" t="t" r="r" b="b"/>
              <a:pathLst>
                <a:path w="4943835" h="581117">
                  <a:moveTo>
                    <a:pt x="0" y="0"/>
                  </a:moveTo>
                  <a:lnTo>
                    <a:pt x="4943835" y="0"/>
                  </a:lnTo>
                  <a:lnTo>
                    <a:pt x="4943835" y="581117"/>
                  </a:lnTo>
                  <a:lnTo>
                    <a:pt x="0" y="581117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943835" cy="619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707870" y="2069128"/>
            <a:ext cx="2010682" cy="2010682"/>
            <a:chOff x="0" y="0"/>
            <a:chExt cx="14840029" cy="14840029"/>
          </a:xfrm>
        </p:grpSpPr>
        <p:sp>
          <p:nvSpPr>
            <p:cNvPr id="10" name="Freeform 10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9036212" y="7707548"/>
            <a:ext cx="16460141" cy="1934788"/>
            <a:chOff x="0" y="0"/>
            <a:chExt cx="4943835" cy="5811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43835" cy="581117"/>
            </a:xfrm>
            <a:custGeom>
              <a:avLst/>
              <a:gdLst/>
              <a:ahLst/>
              <a:cxnLst/>
              <a:rect l="l" t="t" r="r" b="b"/>
              <a:pathLst>
                <a:path w="4943835" h="581117">
                  <a:moveTo>
                    <a:pt x="0" y="0"/>
                  </a:moveTo>
                  <a:lnTo>
                    <a:pt x="4943835" y="0"/>
                  </a:lnTo>
                  <a:lnTo>
                    <a:pt x="4943835" y="581117"/>
                  </a:lnTo>
                  <a:lnTo>
                    <a:pt x="0" y="581117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943835" cy="619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707870" y="4869365"/>
            <a:ext cx="2010682" cy="2010682"/>
            <a:chOff x="0" y="0"/>
            <a:chExt cx="14840029" cy="14840029"/>
          </a:xfrm>
        </p:grpSpPr>
        <p:sp>
          <p:nvSpPr>
            <p:cNvPr id="17" name="Freeform 1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37136" r="-37136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9272982" y="4904256"/>
            <a:ext cx="16460141" cy="1934788"/>
            <a:chOff x="0" y="0"/>
            <a:chExt cx="4943835" cy="5811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43835" cy="581117"/>
            </a:xfrm>
            <a:custGeom>
              <a:avLst/>
              <a:gdLst/>
              <a:ahLst/>
              <a:cxnLst/>
              <a:rect l="l" t="t" r="r" b="b"/>
              <a:pathLst>
                <a:path w="4943835" h="581117">
                  <a:moveTo>
                    <a:pt x="0" y="0"/>
                  </a:moveTo>
                  <a:lnTo>
                    <a:pt x="4943835" y="0"/>
                  </a:lnTo>
                  <a:lnTo>
                    <a:pt x="4943835" y="581117"/>
                  </a:lnTo>
                  <a:lnTo>
                    <a:pt x="0" y="581117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943835" cy="619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8707870" y="7669601"/>
            <a:ext cx="2010682" cy="2010682"/>
            <a:chOff x="0" y="0"/>
            <a:chExt cx="14840029" cy="14840029"/>
          </a:xfrm>
        </p:grpSpPr>
        <p:sp>
          <p:nvSpPr>
            <p:cNvPr id="24" name="Freeform 24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42179" r="-42179"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11224942" y="2393129"/>
            <a:ext cx="2464585" cy="924219"/>
          </a:xfrm>
          <a:custGeom>
            <a:avLst/>
            <a:gdLst/>
            <a:ahLst/>
            <a:cxnLst/>
            <a:rect l="l" t="t" r="r" b="b"/>
            <a:pathLst>
              <a:path w="2464585" h="924219">
                <a:moveTo>
                  <a:pt x="0" y="0"/>
                </a:moveTo>
                <a:lnTo>
                  <a:pt x="2464585" y="0"/>
                </a:lnTo>
                <a:lnTo>
                  <a:pt x="2464585" y="924220"/>
                </a:lnTo>
                <a:lnTo>
                  <a:pt x="0" y="9242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194352" y="2331655"/>
            <a:ext cx="2710659" cy="985694"/>
          </a:xfrm>
          <a:custGeom>
            <a:avLst/>
            <a:gdLst/>
            <a:ahLst/>
            <a:cxnLst/>
            <a:rect l="l" t="t" r="r" b="b"/>
            <a:pathLst>
              <a:path w="2710659" h="985694">
                <a:moveTo>
                  <a:pt x="0" y="0"/>
                </a:moveTo>
                <a:lnTo>
                  <a:pt x="2710659" y="0"/>
                </a:lnTo>
                <a:lnTo>
                  <a:pt x="2710659" y="985694"/>
                </a:lnTo>
                <a:lnTo>
                  <a:pt x="0" y="9856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136291" y="5030476"/>
            <a:ext cx="967112" cy="1217844"/>
          </a:xfrm>
          <a:custGeom>
            <a:avLst/>
            <a:gdLst/>
            <a:ahLst/>
            <a:cxnLst/>
            <a:rect l="l" t="t" r="r" b="b"/>
            <a:pathLst>
              <a:path w="967112" h="1217844">
                <a:moveTo>
                  <a:pt x="0" y="0"/>
                </a:moveTo>
                <a:lnTo>
                  <a:pt x="967112" y="0"/>
                </a:lnTo>
                <a:lnTo>
                  <a:pt x="967112" y="1217844"/>
                </a:lnTo>
                <a:lnTo>
                  <a:pt x="0" y="12178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125989" y="5335607"/>
            <a:ext cx="3599189" cy="778325"/>
          </a:xfrm>
          <a:custGeom>
            <a:avLst/>
            <a:gdLst/>
            <a:ahLst/>
            <a:cxnLst/>
            <a:rect l="l" t="t" r="r" b="b"/>
            <a:pathLst>
              <a:path w="3599189" h="778325">
                <a:moveTo>
                  <a:pt x="0" y="0"/>
                </a:moveTo>
                <a:lnTo>
                  <a:pt x="3599189" y="0"/>
                </a:lnTo>
                <a:lnTo>
                  <a:pt x="3599189" y="778324"/>
                </a:lnTo>
                <a:lnTo>
                  <a:pt x="0" y="7783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1067156" y="7908866"/>
            <a:ext cx="3583485" cy="867875"/>
          </a:xfrm>
          <a:custGeom>
            <a:avLst/>
            <a:gdLst/>
            <a:ahLst/>
            <a:cxnLst/>
            <a:rect l="l" t="t" r="r" b="b"/>
            <a:pathLst>
              <a:path w="3583485" h="867875">
                <a:moveTo>
                  <a:pt x="0" y="0"/>
                </a:moveTo>
                <a:lnTo>
                  <a:pt x="3583485" y="0"/>
                </a:lnTo>
                <a:lnTo>
                  <a:pt x="3583485" y="867875"/>
                </a:lnTo>
                <a:lnTo>
                  <a:pt x="0" y="8678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5079076" y="7908866"/>
            <a:ext cx="2369400" cy="779476"/>
          </a:xfrm>
          <a:custGeom>
            <a:avLst/>
            <a:gdLst/>
            <a:ahLst/>
            <a:cxnLst/>
            <a:rect l="l" t="t" r="r" b="b"/>
            <a:pathLst>
              <a:path w="2369400" h="779476">
                <a:moveTo>
                  <a:pt x="0" y="0"/>
                </a:moveTo>
                <a:lnTo>
                  <a:pt x="2369400" y="0"/>
                </a:lnTo>
                <a:lnTo>
                  <a:pt x="2369400" y="779475"/>
                </a:lnTo>
                <a:lnTo>
                  <a:pt x="0" y="7794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1067156" y="1569786"/>
            <a:ext cx="6192144" cy="40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217" b="1" dirty="0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ДЛЯ СТВОРЕННЯ ВІЗУАЛЬНИХ МАТЕРІАЛІВ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23370" y="1282471"/>
            <a:ext cx="5951175" cy="3288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2"/>
              </a:lnSpc>
            </a:pPr>
            <a:r>
              <a:rPr lang="en-US" sz="6600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Допомога</a:t>
            </a:r>
            <a:r>
              <a:rPr lang="en-US" sz="6600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у </a:t>
            </a:r>
            <a:r>
              <a:rPr lang="en-US" sz="6600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підготовці</a:t>
            </a:r>
            <a:r>
              <a:rPr lang="en-US" sz="6600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600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навчальних</a:t>
            </a:r>
            <a:r>
              <a:rPr lang="en-US" sz="6600" b="1" dirty="0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600" b="1" dirty="0" err="1">
                <a:solidFill>
                  <a:srgbClr val="67A560"/>
                </a:solidFill>
                <a:latin typeface="Lora Bold"/>
                <a:ea typeface="Lora Bold"/>
                <a:cs typeface="Lora Bold"/>
                <a:sym typeface="Lora Bold"/>
              </a:rPr>
              <a:t>матеріалів</a:t>
            </a:r>
            <a:endParaRPr lang="en-US" sz="6600" b="1" dirty="0">
              <a:solidFill>
                <a:srgbClr val="67A56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172247" y="4847106"/>
            <a:ext cx="5951175" cy="417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Педагоги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можуть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використовувати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ШІ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для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створення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конспектів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презентацій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тестових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завдань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а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також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для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перекладу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текстів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пошуку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актуальної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інформації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550167" y="3260199"/>
            <a:ext cx="2139360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2" tooltip="https://www.canva.com"/>
              </a:rPr>
              <a:t>Canva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067156" y="4370022"/>
            <a:ext cx="6658023" cy="40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217" b="1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ДЛЯ РЕДАГУВАННЯ ТА ПЕРЕКЛАДУ ТЕКСТІВ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67156" y="7179784"/>
            <a:ext cx="7220844" cy="35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24"/>
              </a:lnSpc>
              <a:spcBef>
                <a:spcPct val="0"/>
              </a:spcBef>
            </a:pPr>
            <a:r>
              <a:rPr lang="en-US" sz="2017" b="1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ДЛЯ ПОШУКУ АКТУАЛЬНИХ НАУКОВИХ ДОСЛІДЖЕНЬ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389932" y="8870207"/>
            <a:ext cx="1747689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3" tooltip="https://elicit.com"/>
              </a:rPr>
              <a:t>Elicit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133652" y="3260199"/>
            <a:ext cx="1650440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4" tooltip="https://prezi.com"/>
              </a:rPr>
              <a:t>Prezi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561973" y="6056781"/>
            <a:ext cx="2272184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5" tooltip="https://www.deepl.com/ru/translator"/>
              </a:rPr>
              <a:t>DeepL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681882" y="6056781"/>
            <a:ext cx="2591537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6" tooltip="https://www.grammarly.com"/>
              </a:rPr>
              <a:t> Grammarly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680415" y="8870207"/>
            <a:ext cx="2356967" cy="4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  <a:spcBef>
                <a:spcPct val="0"/>
              </a:spcBef>
            </a:pPr>
            <a:r>
              <a:rPr lang="en-US" sz="2917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7" tooltip="https://www.perplexity.ai"/>
              </a:rPr>
              <a:t>Perplexity 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404" y="0"/>
            <a:ext cx="18480808" cy="12312839"/>
          </a:xfrm>
          <a:custGeom>
            <a:avLst/>
            <a:gdLst/>
            <a:ahLst/>
            <a:cxnLst/>
            <a:rect l="l" t="t" r="r" b="b"/>
            <a:pathLst>
              <a:path w="18480808" h="12312839">
                <a:moveTo>
                  <a:pt x="0" y="0"/>
                </a:moveTo>
                <a:lnTo>
                  <a:pt x="18480808" y="0"/>
                </a:lnTo>
                <a:lnTo>
                  <a:pt x="18480808" y="12312839"/>
                </a:lnTo>
                <a:lnTo>
                  <a:pt x="0" y="12312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35065" y="4391814"/>
            <a:ext cx="3821894" cy="7921025"/>
          </a:xfrm>
          <a:custGeom>
            <a:avLst/>
            <a:gdLst/>
            <a:ahLst/>
            <a:cxnLst/>
            <a:rect l="l" t="t" r="r" b="b"/>
            <a:pathLst>
              <a:path w="3821894" h="7921025">
                <a:moveTo>
                  <a:pt x="0" y="0"/>
                </a:moveTo>
                <a:lnTo>
                  <a:pt x="3821895" y="0"/>
                </a:lnTo>
                <a:lnTo>
                  <a:pt x="3821895" y="7921025"/>
                </a:lnTo>
                <a:lnTo>
                  <a:pt x="0" y="7921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2579" y="4019167"/>
            <a:ext cx="5972757" cy="3262027"/>
          </a:xfrm>
          <a:custGeom>
            <a:avLst/>
            <a:gdLst/>
            <a:ahLst/>
            <a:cxnLst/>
            <a:rect l="l" t="t" r="r" b="b"/>
            <a:pathLst>
              <a:path w="5972757" h="3262027">
                <a:moveTo>
                  <a:pt x="0" y="0"/>
                </a:moveTo>
                <a:lnTo>
                  <a:pt x="5972757" y="0"/>
                </a:lnTo>
                <a:lnTo>
                  <a:pt x="5972757" y="3262027"/>
                </a:lnTo>
                <a:lnTo>
                  <a:pt x="0" y="3262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66959" y="7525685"/>
            <a:ext cx="2599076" cy="1280636"/>
          </a:xfrm>
          <a:custGeom>
            <a:avLst/>
            <a:gdLst/>
            <a:ahLst/>
            <a:cxnLst/>
            <a:rect l="l" t="t" r="r" b="b"/>
            <a:pathLst>
              <a:path w="2599076" h="1280636">
                <a:moveTo>
                  <a:pt x="0" y="0"/>
                </a:moveTo>
                <a:lnTo>
                  <a:pt x="2599077" y="0"/>
                </a:lnTo>
                <a:lnTo>
                  <a:pt x="2599077" y="1280636"/>
                </a:lnTo>
                <a:lnTo>
                  <a:pt x="0" y="1280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884" y="708850"/>
            <a:ext cx="18742864" cy="2198237"/>
            <a:chOff x="0" y="0"/>
            <a:chExt cx="4936392" cy="5789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36392" cy="578959"/>
            </a:xfrm>
            <a:custGeom>
              <a:avLst/>
              <a:gdLst/>
              <a:ahLst/>
              <a:cxnLst/>
              <a:rect l="l" t="t" r="r" b="b"/>
              <a:pathLst>
                <a:path w="4936392" h="578959">
                  <a:moveTo>
                    <a:pt x="0" y="0"/>
                  </a:moveTo>
                  <a:lnTo>
                    <a:pt x="4936392" y="0"/>
                  </a:lnTo>
                  <a:lnTo>
                    <a:pt x="4936392" y="578959"/>
                  </a:lnTo>
                  <a:lnTo>
                    <a:pt x="0" y="578959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936392" cy="617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705336" y="6628659"/>
            <a:ext cx="3357837" cy="652535"/>
          </a:xfrm>
          <a:custGeom>
            <a:avLst/>
            <a:gdLst/>
            <a:ahLst/>
            <a:cxnLst/>
            <a:rect l="l" t="t" r="r" b="b"/>
            <a:pathLst>
              <a:path w="3357837" h="652535">
                <a:moveTo>
                  <a:pt x="0" y="0"/>
                </a:moveTo>
                <a:lnTo>
                  <a:pt x="3357837" y="0"/>
                </a:lnTo>
                <a:lnTo>
                  <a:pt x="3357837" y="652535"/>
                </a:lnTo>
                <a:lnTo>
                  <a:pt x="0" y="652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25401" y="5706048"/>
            <a:ext cx="2332874" cy="524897"/>
          </a:xfrm>
          <a:custGeom>
            <a:avLst/>
            <a:gdLst/>
            <a:ahLst/>
            <a:cxnLst/>
            <a:rect l="l" t="t" r="r" b="b"/>
            <a:pathLst>
              <a:path w="2332874" h="524897">
                <a:moveTo>
                  <a:pt x="0" y="0"/>
                </a:moveTo>
                <a:lnTo>
                  <a:pt x="2332874" y="0"/>
                </a:lnTo>
                <a:lnTo>
                  <a:pt x="2332874" y="524896"/>
                </a:lnTo>
                <a:lnTo>
                  <a:pt x="0" y="5248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383845" y="7992707"/>
            <a:ext cx="2230024" cy="1338015"/>
          </a:xfrm>
          <a:custGeom>
            <a:avLst/>
            <a:gdLst/>
            <a:ahLst/>
            <a:cxnLst/>
            <a:rect l="l" t="t" r="r" b="b"/>
            <a:pathLst>
              <a:path w="2230024" h="1338015">
                <a:moveTo>
                  <a:pt x="0" y="0"/>
                </a:moveTo>
                <a:lnTo>
                  <a:pt x="2230025" y="0"/>
                </a:lnTo>
                <a:lnTo>
                  <a:pt x="2230025" y="1338015"/>
                </a:lnTo>
                <a:lnTo>
                  <a:pt x="0" y="1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800263" y="8412325"/>
            <a:ext cx="2516395" cy="620711"/>
          </a:xfrm>
          <a:custGeom>
            <a:avLst/>
            <a:gdLst/>
            <a:ahLst/>
            <a:cxnLst/>
            <a:rect l="l" t="t" r="r" b="b"/>
            <a:pathLst>
              <a:path w="2516395" h="620711">
                <a:moveTo>
                  <a:pt x="0" y="0"/>
                </a:moveTo>
                <a:lnTo>
                  <a:pt x="2516396" y="0"/>
                </a:lnTo>
                <a:lnTo>
                  <a:pt x="2516396" y="620711"/>
                </a:lnTo>
                <a:lnTo>
                  <a:pt x="0" y="6207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5282084">
            <a:off x="16787544" y="8582372"/>
            <a:ext cx="1846679" cy="15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5065" y="1088767"/>
            <a:ext cx="15473905" cy="157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Застосування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в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організації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дистанційного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та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змішаного</a:t>
            </a:r>
            <a:r>
              <a:rPr lang="en-US" sz="62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навчання</a:t>
            </a:r>
            <a:endParaRPr lang="en-US" sz="6200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28722" y="3105302"/>
            <a:ext cx="11518605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Платформи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з ШІ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можуть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підтримувати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дистанційне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аналізувати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активність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учнів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допомагати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з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комунікацією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78340" y="5648898"/>
            <a:ext cx="7646839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83"/>
              </a:lnSpc>
              <a:spcBef>
                <a:spcPct val="0"/>
              </a:spcBef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u="sng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2" tooltip="https://www.zoom.com/ua"/>
              </a:rPr>
              <a:t>Zoom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u="sng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3" tooltip="https://meet.google.com/landing"/>
              </a:rPr>
              <a:t>Google Meet 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інтеграцією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ШІ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для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розпізнавання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мови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створення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підсумків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зустрічей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55669" y="8108853"/>
            <a:ext cx="6023831" cy="117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  <a:spcBef>
                <a:spcPct val="0"/>
              </a:spcBef>
            </a:pP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u="sng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4" tooltip="https://moodle.org/theme/moodleorg/pix/moodle_logo_TM.svg"/>
              </a:rPr>
              <a:t>Edmodo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u="sng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15" tooltip="https://moodle.org/?lang=ru"/>
              </a:rPr>
              <a:t>Moodle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для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дистанційного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17" dirty="0" err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навчання</a:t>
            </a:r>
            <a:r>
              <a:rPr lang="en-US" sz="3417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4370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308" y="0"/>
            <a:ext cx="18331308" cy="12213234"/>
          </a:xfrm>
          <a:custGeom>
            <a:avLst/>
            <a:gdLst/>
            <a:ahLst/>
            <a:cxnLst/>
            <a:rect l="l" t="t" r="r" b="b"/>
            <a:pathLst>
              <a:path w="18331308" h="12213234">
                <a:moveTo>
                  <a:pt x="0" y="0"/>
                </a:moveTo>
                <a:lnTo>
                  <a:pt x="18331308" y="0"/>
                </a:lnTo>
                <a:lnTo>
                  <a:pt x="18331308" y="12213234"/>
                </a:lnTo>
                <a:lnTo>
                  <a:pt x="0" y="12213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6589159" y="8439578"/>
            <a:ext cx="2272060" cy="444274"/>
            <a:chOff x="0" y="0"/>
            <a:chExt cx="598403" cy="117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8403" cy="117010"/>
            </a:xfrm>
            <a:custGeom>
              <a:avLst/>
              <a:gdLst/>
              <a:ahLst/>
              <a:cxnLst/>
              <a:rect l="l" t="t" r="r" b="b"/>
              <a:pathLst>
                <a:path w="598403" h="117010">
                  <a:moveTo>
                    <a:pt x="0" y="0"/>
                  </a:moveTo>
                  <a:lnTo>
                    <a:pt x="598403" y="0"/>
                  </a:lnTo>
                  <a:lnTo>
                    <a:pt x="598403" y="117010"/>
                  </a:lnTo>
                  <a:lnTo>
                    <a:pt x="0" y="117010"/>
                  </a:lnTo>
                  <a:close/>
                </a:path>
              </a:pathLst>
            </a:custGeom>
            <a:gradFill rotWithShape="1">
              <a:gsLst>
                <a:gs pos="0">
                  <a:srgbClr val="1A5D3F">
                    <a:alpha val="0"/>
                  </a:srgbClr>
                </a:gs>
                <a:gs pos="50000">
                  <a:srgbClr val="1E3203">
                    <a:alpha val="100000"/>
                  </a:srgbClr>
                </a:gs>
                <a:gs pos="100000">
                  <a:srgbClr val="1F6445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8403" cy="15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746224" y="0"/>
            <a:ext cx="1201103" cy="1201103"/>
          </a:xfrm>
          <a:custGeom>
            <a:avLst/>
            <a:gdLst/>
            <a:ahLst/>
            <a:cxnLst/>
            <a:rect l="l" t="t" r="r" b="b"/>
            <a:pathLst>
              <a:path w="1201103" h="1201103">
                <a:moveTo>
                  <a:pt x="0" y="0"/>
                </a:moveTo>
                <a:lnTo>
                  <a:pt x="1201102" y="0"/>
                </a:lnTo>
                <a:lnTo>
                  <a:pt x="1201102" y="1201103"/>
                </a:lnTo>
                <a:lnTo>
                  <a:pt x="0" y="1201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884" y="708850"/>
            <a:ext cx="18742864" cy="2198237"/>
            <a:chOff x="0" y="0"/>
            <a:chExt cx="4936392" cy="578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36392" cy="578959"/>
            </a:xfrm>
            <a:custGeom>
              <a:avLst/>
              <a:gdLst/>
              <a:ahLst/>
              <a:cxnLst/>
              <a:rect l="l" t="t" r="r" b="b"/>
              <a:pathLst>
                <a:path w="4936392" h="578959">
                  <a:moveTo>
                    <a:pt x="0" y="0"/>
                  </a:moveTo>
                  <a:lnTo>
                    <a:pt x="4936392" y="0"/>
                  </a:lnTo>
                  <a:lnTo>
                    <a:pt x="4936392" y="578959"/>
                  </a:lnTo>
                  <a:lnTo>
                    <a:pt x="0" y="578959"/>
                  </a:lnTo>
                  <a:close/>
                </a:path>
              </a:pathLst>
            </a:custGeom>
            <a:gradFill rotWithShape="1">
              <a:gsLst>
                <a:gs pos="0">
                  <a:srgbClr val="54B087">
                    <a:alpha val="0"/>
                  </a:srgbClr>
                </a:gs>
                <a:gs pos="50000">
                  <a:srgbClr val="304D0A">
                    <a:alpha val="100000"/>
                  </a:srgbClr>
                </a:gs>
                <a:gs pos="100000">
                  <a:srgbClr val="54B087">
                    <a:alpha val="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936392" cy="617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95168" y="4797859"/>
            <a:ext cx="4187857" cy="1247187"/>
          </a:xfrm>
          <a:custGeom>
            <a:avLst/>
            <a:gdLst/>
            <a:ahLst/>
            <a:cxnLst/>
            <a:rect l="l" t="t" r="r" b="b"/>
            <a:pathLst>
              <a:path w="4187857" h="1247187">
                <a:moveTo>
                  <a:pt x="0" y="0"/>
                </a:moveTo>
                <a:lnTo>
                  <a:pt x="4187857" y="0"/>
                </a:lnTo>
                <a:lnTo>
                  <a:pt x="4187857" y="1247187"/>
                </a:lnTo>
                <a:lnTo>
                  <a:pt x="0" y="12471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7525685"/>
            <a:ext cx="3287783" cy="1726645"/>
          </a:xfrm>
          <a:custGeom>
            <a:avLst/>
            <a:gdLst/>
            <a:ahLst/>
            <a:cxnLst/>
            <a:rect l="l" t="t" r="r" b="b"/>
            <a:pathLst>
              <a:path w="3287783" h="1726645">
                <a:moveTo>
                  <a:pt x="0" y="0"/>
                </a:moveTo>
                <a:lnTo>
                  <a:pt x="3287783" y="0"/>
                </a:lnTo>
                <a:lnTo>
                  <a:pt x="3287783" y="1726645"/>
                </a:lnTo>
                <a:lnTo>
                  <a:pt x="0" y="1726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85395" y="1469767"/>
            <a:ext cx="15473905" cy="80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62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5 програм для екологічного навчання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85641" y="1807969"/>
            <a:ext cx="4142072" cy="2793609"/>
            <a:chOff x="0" y="0"/>
            <a:chExt cx="5522763" cy="3724812"/>
          </a:xfrm>
        </p:grpSpPr>
        <p:sp>
          <p:nvSpPr>
            <p:cNvPr id="14" name="Freeform 14"/>
            <p:cNvSpPr/>
            <p:nvPr/>
          </p:nvSpPr>
          <p:spPr>
            <a:xfrm>
              <a:off x="0" y="708550"/>
              <a:ext cx="5522763" cy="3016262"/>
            </a:xfrm>
            <a:custGeom>
              <a:avLst/>
              <a:gdLst/>
              <a:ahLst/>
              <a:cxnLst/>
              <a:rect l="l" t="t" r="r" b="b"/>
              <a:pathLst>
                <a:path w="5522763" h="3016262">
                  <a:moveTo>
                    <a:pt x="0" y="0"/>
                  </a:moveTo>
                  <a:lnTo>
                    <a:pt x="5522763" y="0"/>
                  </a:lnTo>
                  <a:lnTo>
                    <a:pt x="5522763" y="3016262"/>
                  </a:lnTo>
                  <a:lnTo>
                    <a:pt x="0" y="3016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9999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500117" y="496532"/>
              <a:ext cx="2522529" cy="3080952"/>
            </a:xfrm>
            <a:custGeom>
              <a:avLst/>
              <a:gdLst/>
              <a:ahLst/>
              <a:cxnLst/>
              <a:rect l="l" t="t" r="r" b="b"/>
              <a:pathLst>
                <a:path w="2522529" h="3080952">
                  <a:moveTo>
                    <a:pt x="0" y="0"/>
                  </a:moveTo>
                  <a:lnTo>
                    <a:pt x="2522529" y="0"/>
                  </a:lnTo>
                  <a:lnTo>
                    <a:pt x="2522529" y="3080951"/>
                  </a:lnTo>
                  <a:lnTo>
                    <a:pt x="0" y="3080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751308" y="0"/>
              <a:ext cx="1737290" cy="1737290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B833">
                      <a:alpha val="0"/>
                    </a:srgbClr>
                  </a:gs>
                  <a:gs pos="100000">
                    <a:srgbClr val="0266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 rot="5282084">
            <a:off x="16787544" y="8582372"/>
            <a:ext cx="1846679" cy="15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"/>
              </a:lnSpc>
            </a:pPr>
            <a:r>
              <a:rPr lang="en-US" sz="1261" b="1" spc="1008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PAGE 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13325" y="4419389"/>
            <a:ext cx="11104952" cy="177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Чат-бот для екологічної освіти. Відповідає на питання учнів щодо екології. Пропонує інтерактивні тести та завдання. Інформує про екологічні заходи.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03199" y="7262049"/>
            <a:ext cx="13096235" cy="237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417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Інтерактивний додаток від Google допомагає користувачам зрозуміти свій вплив на навколишнє середовище та надає поради щодо зменшення негативного впливу в таких сферах, як речі, їжа, вода та енергія.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10865" y="3775934"/>
            <a:ext cx="2243775" cy="70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3"/>
              </a:lnSpc>
              <a:spcBef>
                <a:spcPct val="0"/>
              </a:spcBef>
            </a:pPr>
            <a:r>
              <a:rPr lang="en-US" sz="3917" b="1" u="sng" dirty="0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  <a:hlinkClick r:id="rId10" tooltip="https://www.saveecobot.com"/>
              </a:rPr>
              <a:t>ECOBOT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10865" y="6409044"/>
            <a:ext cx="7115391" cy="70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3"/>
              </a:lnSpc>
              <a:spcBef>
                <a:spcPct val="0"/>
              </a:spcBef>
            </a:pPr>
            <a:r>
              <a:rPr lang="en-US" sz="3917" b="1" u="sng" dirty="0">
                <a:solidFill>
                  <a:srgbClr val="80C772"/>
                </a:solidFill>
                <a:latin typeface="Poppins Medium"/>
                <a:ea typeface="Poppins Medium"/>
                <a:cs typeface="Poppins Medium"/>
                <a:sym typeface="Poppins Medium"/>
                <a:hlinkClick r:id="rId11" tooltip="https://yourplanyourplanet.sustainability.google"/>
              </a:rPr>
              <a:t>YOUR PLAN, YOUR PLANET</a:t>
            </a:r>
          </a:p>
        </p:txBody>
      </p:sp>
      <p:grpSp>
        <p:nvGrpSpPr>
          <p:cNvPr id="24" name="Group 24"/>
          <p:cNvGrpSpPr/>
          <p:nvPr/>
        </p:nvGrpSpPr>
        <p:grpSpPr>
          <a:xfrm rot="3103768">
            <a:off x="4222681" y="3898105"/>
            <a:ext cx="561037" cy="56103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3103768">
            <a:off x="4222681" y="6627280"/>
            <a:ext cx="561037" cy="56103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2B833">
                    <a:alpha val="0"/>
                  </a:srgbClr>
                </a:gs>
                <a:gs pos="100000">
                  <a:srgbClr val="0266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656</Words>
  <Application>Microsoft Office PowerPoint</Application>
  <PresentationFormat>Произвольный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Lora</vt:lpstr>
      <vt:lpstr>Calibri</vt:lpstr>
      <vt:lpstr>Lora Bold</vt:lpstr>
      <vt:lpstr>Poppins Medium</vt:lpstr>
      <vt:lpstr>True Typewriter</vt:lpstr>
      <vt:lpstr>Montserrat Semi-Bold</vt:lpstr>
      <vt:lpstr>Montserrat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можливостей штучного інтелекту у діяльності педагога закладу позашкільної освіти</dc:title>
  <dc:creator>Comp</dc:creator>
  <cp:lastModifiedBy>Comp</cp:lastModifiedBy>
  <cp:revision>6</cp:revision>
  <dcterms:created xsi:type="dcterms:W3CDTF">2006-08-16T00:00:00Z</dcterms:created>
  <dcterms:modified xsi:type="dcterms:W3CDTF">2025-02-14T15:12:20Z</dcterms:modified>
  <dc:identifier>DAGeCLUDWXI</dc:identifier>
</cp:coreProperties>
</file>