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вт.22.10.2024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1196752"/>
            <a:ext cx="7848872" cy="273630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Участь здобувачів освіти Донеччини у пошуково-дослідницьких заходах з захистом своїх досліджень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941168"/>
            <a:ext cx="4024536" cy="1008112"/>
          </a:xfrm>
        </p:spPr>
        <p:txBody>
          <a:bodyPr>
            <a:normAutofit/>
          </a:bodyPr>
          <a:lstStyle/>
          <a:p>
            <a:r>
              <a:rPr lang="uk-UA" sz="18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</a:t>
            </a:r>
            <a:r>
              <a:rPr lang="uk-UA" sz="18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.о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 директора ДОЕНЦ </a:t>
            </a:r>
          </a:p>
          <a:p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Олександр </a:t>
            </a:r>
            <a:r>
              <a:rPr lang="uk-UA" sz="18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Паращенко</a:t>
            </a:r>
            <a:endParaRPr lang="uk-UA" sz="18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7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7551"/>
            <a:ext cx="122876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55739"/>
            <a:ext cx="65501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Крок 6: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Представлення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результатів.</a:t>
            </a:r>
          </a:p>
        </p:txBody>
      </p:sp>
      <p:pic>
        <p:nvPicPr>
          <p:cNvPr id="3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IMG_20241014_143037_4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/>
          <a:stretch/>
        </p:blipFill>
        <p:spPr bwMode="auto">
          <a:xfrm rot="20705360">
            <a:off x="454734" y="1574856"/>
            <a:ext cx="16097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G_20241014_145022_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01404"/>
            <a:ext cx="1799909" cy="21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IMG_20241014_145055_9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6517"/>
            <a:ext cx="1864081" cy="21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IMG_20241014_145109_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244">
            <a:off x="7202192" y="1647240"/>
            <a:ext cx="1613350" cy="23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IMG_20241014_145117_87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03" y="3789040"/>
            <a:ext cx="1863414" cy="25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280" y="2648999"/>
            <a:ext cx="6458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ДЯКУЮ ЗА УВАГУ!</a:t>
            </a:r>
            <a:endParaRPr lang="uk-UA" sz="48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903372"/>
            <a:ext cx="37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http://www.donoenc.com.ua/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309320"/>
            <a:ext cx="470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https://www.facebook.com/donoenc</a:t>
            </a:r>
            <a:r>
              <a:rPr lang="en-US" dirty="0"/>
              <a:t>/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4" y="16384"/>
            <a:ext cx="2055403" cy="68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0px-Пулюй_Ів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4" y="356144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557" y="320680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Іван Полюй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 descr="C:\Users\User\Downloads\sm600x450_1313956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30" y="365304"/>
            <a:ext cx="2018827" cy="26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3788" y="31555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Ігор Сікорський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C:\Users\User\Downloads\Smak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03" y="455552"/>
            <a:ext cx="1613546" cy="27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5446" y="322235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Олександр </a:t>
            </a:r>
            <a:r>
              <a:rPr lang="uk-UA" b="1" dirty="0" err="1" smtClean="0">
                <a:latin typeface="Bookman Old Style" panose="02050604050505020204" pitchFamily="18" charset="0"/>
              </a:rPr>
              <a:t>Смакула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1029" name="Picture 5" descr="C:\Users\User\Downloads\dsc_5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6135"/>
            <a:ext cx="3539630" cy="23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5016" y="615348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Любомир Романків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39" y="5030725"/>
            <a:ext cx="1722385" cy="14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762" y="212112"/>
            <a:ext cx="737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Пошуково-дослідницька робота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37" y="1477299"/>
            <a:ext cx="2105739" cy="139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063910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latin typeface="Bookman Old Style" panose="02050604050505020204" pitchFamily="18" charset="0"/>
              </a:rPr>
              <a:t>способи </a:t>
            </a:r>
            <a:r>
              <a:rPr lang="uk-UA" sz="1600" b="1" dirty="0" smtClean="0">
                <a:latin typeface="Bookman Old Style" panose="02050604050505020204" pitchFamily="18" charset="0"/>
              </a:rPr>
              <a:t>дослідження</a:t>
            </a:r>
          </a:p>
          <a:p>
            <a:pPr algn="ctr"/>
            <a:r>
              <a:rPr lang="uk-UA" sz="1600" b="1" dirty="0" smtClean="0">
                <a:latin typeface="Bookman Old Style" panose="02050604050505020204" pitchFamily="18" charset="0"/>
              </a:rPr>
              <a:t>явищ</a:t>
            </a:r>
            <a:endParaRPr lang="uk-UA" sz="16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4488" y="3960364"/>
            <a:ext cx="1967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latin typeface="Bookman Old Style" panose="02050604050505020204" pitchFamily="18" charset="0"/>
              </a:rPr>
              <a:t>систематизація</a:t>
            </a:r>
            <a:endParaRPr lang="uk-UA" sz="1600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9452" y="2975036"/>
            <a:ext cx="1914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latin typeface="Bookman Old Style" panose="02050604050505020204" pitchFamily="18" charset="0"/>
              </a:rPr>
              <a:t>спостереження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7879" y="5921346"/>
            <a:ext cx="1811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latin typeface="Bookman Old Style" panose="02050604050505020204" pitchFamily="18" charset="0"/>
              </a:rPr>
              <a:t>експерименти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22424"/>
          <a:stretch/>
        </p:blipFill>
        <p:spPr bwMode="auto">
          <a:xfrm>
            <a:off x="745762" y="1570289"/>
            <a:ext cx="1965070" cy="13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24" y="2360773"/>
            <a:ext cx="2092134" cy="156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r="24847"/>
          <a:stretch/>
        </p:blipFill>
        <p:spPr bwMode="auto">
          <a:xfrm>
            <a:off x="5716344" y="4302318"/>
            <a:ext cx="153478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9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Загальні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принципи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дослідницького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методу у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навчанні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00" y="1628800"/>
            <a:ext cx="81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latin typeface="Bookman Old Style" panose="02050604050505020204" pitchFamily="18" charset="0"/>
              </a:rPr>
              <a:t>Керівник </a:t>
            </a:r>
            <a:r>
              <a:rPr lang="uk-UA" sz="2000" b="1" dirty="0">
                <a:latin typeface="Bookman Old Style" panose="02050604050505020204" pitchFamily="18" charset="0"/>
              </a:rPr>
              <a:t>разом з вихованцем формулює проблему.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latin typeface="Bookman Old Style" panose="02050604050505020204" pitchFamily="18" charset="0"/>
              </a:rPr>
              <a:t>Нові </a:t>
            </a:r>
            <a:r>
              <a:rPr lang="uk-UA" sz="2000" b="1" dirty="0">
                <a:latin typeface="Bookman Old Style" panose="02050604050505020204" pitchFamily="18" charset="0"/>
              </a:rPr>
              <a:t>знання не повідомляються у готовому вигляді, вихованці повинні самостійно здобути їх у процесі дослідження проблеми, порівняти різні варіанти відповідей, визначити основні засоби досягнення результатів.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latin typeface="Bookman Old Style" panose="02050604050505020204" pitchFamily="18" charset="0"/>
              </a:rPr>
              <a:t>Основна </a:t>
            </a:r>
            <a:r>
              <a:rPr lang="uk-UA" sz="2000" b="1" dirty="0">
                <a:latin typeface="Bookman Old Style" panose="02050604050505020204" pitchFamily="18" charset="0"/>
              </a:rPr>
              <a:t>мета діяльності керівника є оперативне  управління процесом розв’язання проблемних завдань.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latin typeface="Bookman Old Style" panose="02050604050505020204" pitchFamily="18" charset="0"/>
              </a:rPr>
              <a:t>Навчання </a:t>
            </a:r>
            <a:r>
              <a:rPr lang="uk-UA" sz="2000" b="1" dirty="0">
                <a:latin typeface="Bookman Old Style" panose="02050604050505020204" pitchFamily="18" charset="0"/>
              </a:rPr>
              <a:t>характеризується високою інтенсивністю, підвищеним інтересом, а знання глибиною, міцністю і дієвістю.</a:t>
            </a:r>
          </a:p>
        </p:txBody>
      </p:sp>
      <p:pic>
        <p:nvPicPr>
          <p:cNvPr id="4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9" y="5805264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8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87000"/>
            <a:ext cx="52902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Крок 1: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Постановка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проблеми.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3197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Bookman Old Style" panose="02050604050505020204" pitchFamily="18" charset="0"/>
              </a:rPr>
              <a:t>Перевірте, чи можливо, вже існує якесь рішення цієї проблеми</a:t>
            </a:r>
            <a:r>
              <a:rPr lang="uk-UA" sz="2400" b="1" dirty="0" smtClean="0">
                <a:latin typeface="Bookman Old Style" panose="02050604050505020204" pitchFamily="18" charset="0"/>
              </a:rPr>
              <a:t>.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170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Bookman Old Style" panose="02050604050505020204" pitchFamily="18" charset="0"/>
              </a:rPr>
              <a:t>Перевірте, чи проблема, що вас зацікавила, дійсно варта уваги.</a:t>
            </a:r>
          </a:p>
        </p:txBody>
      </p:sp>
      <p:pic>
        <p:nvPicPr>
          <p:cNvPr id="5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9656"/>
            <a:ext cx="123259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068" y="278544"/>
            <a:ext cx="680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Крок 2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Проведення попереднього аналізу проблеми.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91683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Bookman Old Style" panose="02050604050505020204" pitchFamily="18" charset="0"/>
              </a:rPr>
              <a:t>Хто</a:t>
            </a:r>
            <a:r>
              <a:rPr lang="ru-RU" sz="2400" b="1" dirty="0">
                <a:latin typeface="Bookman Old Style" panose="02050604050505020204" pitchFamily="18" charset="0"/>
              </a:rPr>
              <a:t> в </a:t>
            </a:r>
            <a:r>
              <a:rPr lang="ru-RU" sz="2400" b="1" dirty="0" err="1">
                <a:latin typeface="Bookman Old Style" panose="02050604050505020204" pitchFamily="18" charset="0"/>
              </a:rPr>
              <a:t>даний</a:t>
            </a:r>
            <a:r>
              <a:rPr lang="ru-RU" sz="2400" b="1" dirty="0">
                <a:latin typeface="Bookman Old Style" panose="02050604050505020204" pitchFamily="18" charset="0"/>
              </a:rPr>
              <a:t> час </a:t>
            </a:r>
            <a:r>
              <a:rPr lang="ru-RU" sz="2400" b="1" dirty="0" err="1">
                <a:latin typeface="Bookman Old Style" panose="02050604050505020204" pitchFamily="18" charset="0"/>
              </a:rPr>
              <a:t>працює</a:t>
            </a:r>
            <a:r>
              <a:rPr lang="ru-RU" sz="2400" b="1" dirty="0">
                <a:latin typeface="Bookman Old Style" panose="02050604050505020204" pitchFamily="18" charset="0"/>
              </a:rPr>
              <a:t> над </a:t>
            </a:r>
            <a:r>
              <a:rPr lang="ru-RU" sz="2400" b="1" dirty="0" err="1">
                <a:latin typeface="Bookman Old Style" panose="02050604050505020204" pitchFamily="18" charset="0"/>
              </a:rPr>
              <a:t>цією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або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подібною</a:t>
            </a:r>
            <a:r>
              <a:rPr lang="ru-RU" sz="2400" b="1" dirty="0">
                <a:latin typeface="Bookman Old Style" panose="02050604050505020204" pitchFamily="18" charset="0"/>
              </a:rPr>
              <a:t> проблемою</a:t>
            </a:r>
            <a:r>
              <a:rPr lang="ru-RU" sz="2400" b="1" dirty="0" smtClean="0">
                <a:latin typeface="Bookman Old Style" panose="02050604050505020204" pitchFamily="18" charset="0"/>
              </a:rPr>
              <a:t>?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400" b="1" dirty="0" err="1">
                <a:latin typeface="Bookman Old Style" panose="02050604050505020204" pitchFamily="18" charset="0"/>
              </a:rPr>
              <a:t>Багато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чи</a:t>
            </a:r>
            <a:r>
              <a:rPr lang="ru-RU" sz="2400" b="1" dirty="0">
                <a:latin typeface="Bookman Old Style" panose="02050604050505020204" pitchFamily="18" charset="0"/>
              </a:rPr>
              <a:t> мало </a:t>
            </a:r>
            <a:r>
              <a:rPr lang="ru-RU" sz="2400" b="1" dirty="0" err="1">
                <a:latin typeface="Bookman Old Style" panose="02050604050505020204" pitchFamily="18" charset="0"/>
              </a:rPr>
              <a:t>публікацій</a:t>
            </a:r>
            <a:r>
              <a:rPr lang="ru-RU" sz="2400" b="1" dirty="0">
                <a:latin typeface="Bookman Old Style" panose="02050604050505020204" pitchFamily="18" charset="0"/>
              </a:rPr>
              <a:t> з </a:t>
            </a:r>
            <a:r>
              <a:rPr lang="ru-RU" sz="2400" b="1" dirty="0" err="1">
                <a:latin typeface="Bookman Old Style" panose="02050604050505020204" pitchFamily="18" charset="0"/>
              </a:rPr>
              <a:t>цієї</a:t>
            </a:r>
            <a:r>
              <a:rPr lang="ru-RU" sz="2400" b="1" dirty="0">
                <a:latin typeface="Bookman Old Style" panose="02050604050505020204" pitchFamily="18" charset="0"/>
              </a:rPr>
              <a:t> проблематики?</a:t>
            </a:r>
          </a:p>
        </p:txBody>
      </p:sp>
      <p:pic>
        <p:nvPicPr>
          <p:cNvPr id="4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69240"/>
            <a:ext cx="2357576" cy="15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86" y="4927252"/>
            <a:ext cx="3448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71" y="362784"/>
            <a:ext cx="123153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5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281" y="476671"/>
            <a:ext cx="45288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Крок 3: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Побудова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гіпотези.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927" y="1628800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Bookman Old Style" panose="02050604050505020204" pitchFamily="18" charset="0"/>
              </a:rPr>
              <a:t>Перевірте чи вже існує гіпотеза щодо цієї проблеми.</a:t>
            </a:r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endParaRPr lang="uk-UA" sz="2800" dirty="0"/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Чи </a:t>
            </a:r>
            <a:r>
              <a:rPr lang="uk-UA" sz="2400" b="1" dirty="0">
                <a:latin typeface="Bookman Old Style" panose="02050604050505020204" pitchFamily="18" charset="0"/>
              </a:rPr>
              <a:t>можлива альтернативна гіпотеза? Чи може вона краще пояснити дослідження?</a:t>
            </a:r>
          </a:p>
        </p:txBody>
      </p:sp>
      <p:pic>
        <p:nvPicPr>
          <p:cNvPr id="4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2876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1806055" cy="13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11" y="4817715"/>
            <a:ext cx="297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7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Крок 4: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Вибір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методів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і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експериментальна перевірка.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4354" y="1825065"/>
            <a:ext cx="8362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Bookman Old Style" panose="02050604050505020204" pitchFamily="18" charset="0"/>
              </a:rPr>
              <a:t>Знайдіть надійні джерела інформації про методи, що підходять до вашого дослідження</a:t>
            </a:r>
            <a:r>
              <a:rPr lang="uk-UA" sz="2400" b="1" dirty="0" smtClean="0">
                <a:latin typeface="Bookman Old Style" panose="02050604050505020204" pitchFamily="18" charset="0"/>
              </a:rPr>
              <a:t>.</a:t>
            </a:r>
          </a:p>
          <a:p>
            <a:endParaRPr lang="uk-UA" sz="2800" dirty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/>
          </a:p>
          <a:p>
            <a:r>
              <a:rPr lang="uk-UA" sz="2400" b="1" dirty="0">
                <a:latin typeface="Bookman Old Style" panose="02050604050505020204" pitchFamily="18" charset="0"/>
              </a:rPr>
              <a:t>Перевірте чи </a:t>
            </a:r>
            <a:r>
              <a:rPr lang="uk-UA" sz="2400" b="1" dirty="0" smtClean="0">
                <a:latin typeface="Bookman Old Style" panose="02050604050505020204" pitchFamily="18" charset="0"/>
              </a:rPr>
              <a:t>відбулися </a:t>
            </a:r>
            <a:r>
              <a:rPr lang="uk-UA" sz="2400" b="1" dirty="0">
                <a:latin typeface="Bookman Old Style" panose="02050604050505020204" pitchFamily="18" charset="0"/>
              </a:rPr>
              <a:t>останнім часом якісь зміни або вдосконалення у методах.</a:t>
            </a:r>
          </a:p>
        </p:txBody>
      </p:sp>
      <p:pic>
        <p:nvPicPr>
          <p:cNvPr id="4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98" y="369294"/>
            <a:ext cx="122876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387301" cy="148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68" y="4753297"/>
            <a:ext cx="1761659" cy="17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9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97590"/>
            <a:ext cx="58160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Крок 5: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Аналіз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даних і висновки.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79408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Bookman Old Style" panose="02050604050505020204" pitchFamily="18" charset="0"/>
              </a:rPr>
              <a:t>Знайдіть джерела інформації щодо методів аналізу та статистичної обробки даних</a:t>
            </a:r>
            <a:r>
              <a:rPr lang="uk-UA" sz="2400" b="1" dirty="0" smtClean="0">
                <a:latin typeface="Bookman Old Style" panose="02050604050505020204" pitchFamily="18" charset="0"/>
              </a:rPr>
              <a:t>.</a:t>
            </a:r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endParaRPr lang="uk-UA" sz="2800" dirty="0"/>
          </a:p>
          <a:p>
            <a:r>
              <a:rPr lang="uk-UA" sz="2400" b="1" dirty="0">
                <a:latin typeface="Bookman Old Style" panose="02050604050505020204" pitchFamily="18" charset="0"/>
              </a:rPr>
              <a:t>Перевірте логіку ваших висновків.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Чи </a:t>
            </a:r>
            <a:r>
              <a:rPr lang="uk-UA" sz="2400" b="1" dirty="0">
                <a:latin typeface="Bookman Old Style" panose="02050604050505020204" pitchFamily="18" charset="0"/>
              </a:rPr>
              <a:t>отримали ви очікувані результати згідно з вашою гіпотезою.</a:t>
            </a:r>
          </a:p>
        </p:txBody>
      </p:sp>
      <p:pic>
        <p:nvPicPr>
          <p:cNvPr id="4" name="Picture 2" descr="C:\Users\User\Downloads\LOGO EKOLOGIA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6104" cy="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75" y="350983"/>
            <a:ext cx="122876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6203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80" y="471770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49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276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Участь здобувачів освіти Донеччини у пошуково-дослідницьких заходах з захистом своїх досліджень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Участь здобувачів освіти Донеччини у пошуково-дослідницьких заходах з захистом своїх досліджень</dc:title>
  <dc:creator>User</dc:creator>
  <cp:lastModifiedBy>Comp</cp:lastModifiedBy>
  <cp:revision>13</cp:revision>
  <dcterms:created xsi:type="dcterms:W3CDTF">2024-10-14T10:55:50Z</dcterms:created>
  <dcterms:modified xsi:type="dcterms:W3CDTF">2024-10-22T12:22:27Z</dcterms:modified>
</cp:coreProperties>
</file>