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3" r:id="rId4"/>
    <p:sldId id="261" r:id="rId5"/>
    <p:sldId id="262" r:id="rId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82835"/>
    <a:srgbClr val="912F4D"/>
    <a:srgbClr val="E6E6E6"/>
    <a:srgbClr val="AA2C3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533" y="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337B39-3CE9-4E05-AE7A-2630F2D75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16FF470C-392A-44E8-A763-8E8C1E20C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4B73F5EE-D561-43C6-861D-26D5A60A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73C096FA-CF2A-4969-9E41-D190005F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860CAF8B-0734-4A0E-9715-00BA581D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7359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519626-B033-43FE-94C9-B54009D9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1E6BE87D-38F7-4860-BFFC-78059239D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04D319A4-8584-4463-89B5-BB6ABFB9A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AA7D95F8-D98C-456A-946F-5A5B1F45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00C286AB-B1B3-4A1C-A7C1-000CDBED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980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xmlns="" id="{5160F364-2C22-493B-BC1D-3074BEF557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25FFCD3A-9B22-4E96-9DEE-776D7FFDA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2927100C-8ECE-4F55-8538-D26FC354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AFA797FA-7470-41DC-AD16-5D72B460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AE09574B-0F02-42C0-A486-4CAA7ADB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970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4F783D-C212-49AE-8E01-9A153CC3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59D34756-ED42-4C1A-958F-D171DAAB2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B48B40A9-9BD5-4AD7-98C1-ACE907DF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2CFB342A-1EC0-463C-BEDA-4D56F643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304B3F2D-3B3E-4555-A7F9-4137D9C5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026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A690AE-8487-460F-9264-41F34E83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EB715EFF-7CA5-4B77-A1B6-F2538AB22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EE84D75D-DB03-4EF3-9C6B-5A23D9AFD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0DB4151A-54C8-4C2E-AB50-EFD7ACFC8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7C497C5E-1556-49C2-958C-856BDC66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08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5D3B89-299D-459A-8BB5-C1FD1EAC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12EB11D5-1FCD-4626-B17C-4F1DFC1D4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D5DC57A4-E486-4D24-B593-C83E5BAAE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FBBEC0F2-7EC1-4872-AF72-B741FB425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0903FEA9-559F-4CCE-9110-06E72C70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B1ECFC4C-93D3-4E5E-81F8-4F7A7425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751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F45C38-04C3-404B-ADBE-F3260099E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09B5E135-265D-417E-8C4A-65AA909D8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BA8D77A-AF4E-4ED2-925B-31759D3FA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05256B13-0BB0-4350-A763-DD1E3B1666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8105EA74-A5B7-4243-A092-D74CB6224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xmlns="" id="{0C40CFBA-0A68-4DA8-A99E-5F71E8A2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xmlns="" id="{91A568AA-CF57-4218-9D7F-26738067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xmlns="" id="{E59FD2DA-BAA1-4E82-B846-754A3B41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3490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1F845A-6BB2-4668-9C23-A50909BC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42DD4217-C392-4211-89EE-EDC1A597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2964BEF1-86D1-44DC-BFDC-2E785513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B923A587-D81F-4277-AD2D-E8FFAD40D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505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xmlns="" id="{6664BF2E-EB5F-4A5A-AECE-A73CCA0C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xmlns="" id="{64BBF04E-8545-4A78-8D10-09C154EF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xmlns="" id="{52A90077-A62B-4FD1-AB93-D4952A70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611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389A23-9BC7-447A-BA7B-92717294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BEAF7A58-AA19-463A-B080-B6B6B03EF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FBD170A5-7065-4B1A-B540-9BAACD957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E4CF2384-391C-41FA-A752-D25AABA7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79182B39-A25B-4866-BB5F-9B3D9FFD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1E484F7D-BDE2-478B-B176-6482D05C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47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DD1093-D86B-49C4-AE2B-AB201571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xmlns="" id="{C3A0DC87-943C-44E0-937E-2344B1F55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07BC9108-96D2-4F30-A61A-20C24C717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76B56A9D-1259-43BE-B994-9385EF82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A354D670-1820-4211-8C08-73ED2869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D17B1A4F-F469-4FC1-B419-99AA56C2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3194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BE13BAC0-4F74-4D73-A3E7-56FB02233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9143AECA-72ED-4FB4-8603-FA8445E78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42FCE4A6-CED0-49D4-A380-950E20E6C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57779-94D6-46EA-B230-83D4C899E278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D402C189-6597-4881-B18D-818DC3003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BCD8906F-104C-4946-B806-E5EE14BEE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5373E-3C20-4741-B96B-9862D16247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59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microsoft.com/office/2007/relationships/hdphoto" Target="../media/hdphoto1.wdp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hyperlink" Target="https://padlet.com/klass121/vzmmzjeyc8u8" TargetMode="External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увій: горизонтальний 3">
            <a:extLst>
              <a:ext uri="{FF2B5EF4-FFF2-40B4-BE49-F238E27FC236}">
                <a16:creationId xmlns:a16="http://schemas.microsoft.com/office/drawing/2014/main" xmlns="" id="{1D80B9A3-62DB-4D27-97B9-859605DB5F7F}"/>
              </a:ext>
            </a:extLst>
          </p:cNvPr>
          <p:cNvSpPr/>
          <p:nvPr/>
        </p:nvSpPr>
        <p:spPr>
          <a:xfrm>
            <a:off x="4632960" y="0"/>
            <a:ext cx="7335520" cy="2529840"/>
          </a:xfrm>
          <a:prstGeom prst="horizontalScroll">
            <a:avLst/>
          </a:prstGeom>
          <a:solidFill>
            <a:schemeClr val="bg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9828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Данильченко Анна Василівна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F04F85-E58D-4986-BC0C-33E823E8E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7" t="3093" r="10966" b="10193"/>
          <a:stretch/>
        </p:blipFill>
        <p:spPr>
          <a:xfrm>
            <a:off x="550416" y="1490548"/>
            <a:ext cx="3515557" cy="3707340"/>
          </a:xfrm>
          <a:prstGeom prst="rect">
            <a:avLst/>
          </a:prstGeom>
          <a:ln w="88900" cap="sq" cmpd="thickThin">
            <a:solidFill>
              <a:srgbClr val="912F4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456A2CDD-9E35-4A1A-8213-F61D041650BD}"/>
              </a:ext>
            </a:extLst>
          </p:cNvPr>
          <p:cNvSpPr/>
          <p:nvPr/>
        </p:nvSpPr>
        <p:spPr>
          <a:xfrm>
            <a:off x="4756539" y="2529840"/>
            <a:ext cx="7335520" cy="4142275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Посада: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600" b="1" dirty="0">
                <a:solidFill>
                  <a:srgbClr val="982835"/>
                </a:solidFill>
                <a:latin typeface="Times New Roman" pitchFamily="18" charset="0"/>
                <a:cs typeface="Times New Roman" pitchFamily="18" charset="0"/>
              </a:rPr>
              <a:t>керівник гуртка</a:t>
            </a:r>
          </a:p>
          <a:p>
            <a:pPr algn="just"/>
            <a:endParaRPr lang="uk-UA" sz="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Місце роботи: </a:t>
            </a:r>
            <a:r>
              <a:rPr lang="uk-UA" sz="2600" b="1" dirty="0">
                <a:solidFill>
                  <a:srgbClr val="982835"/>
                </a:solidFill>
                <a:latin typeface="Times New Roman" pitchFamily="18" charset="0"/>
                <a:cs typeface="Times New Roman" pitchFamily="18" charset="0"/>
              </a:rPr>
              <a:t>Донецький обласний      			еколого-натуралістичний центр</a:t>
            </a:r>
          </a:p>
          <a:p>
            <a:pPr algn="just"/>
            <a:r>
              <a:rPr lang="uk-UA" sz="24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Освіта: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600" b="1" dirty="0">
                <a:solidFill>
                  <a:srgbClr val="982835"/>
                </a:solidFill>
                <a:latin typeface="Times New Roman" pitchFamily="18" charset="0"/>
                <a:cs typeface="Times New Roman" pitchFamily="18" charset="0"/>
              </a:rPr>
              <a:t>вища, Донецький державний    		   університет, 1983 рік</a:t>
            </a:r>
          </a:p>
          <a:p>
            <a:pPr algn="just"/>
            <a:r>
              <a:rPr lang="uk-UA" sz="24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Стаж педагогічної роботи:</a:t>
            </a:r>
            <a:r>
              <a:rPr lang="uk-UA" sz="2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600" b="1" dirty="0">
                <a:solidFill>
                  <a:srgbClr val="982835"/>
                </a:solidFill>
                <a:latin typeface="Times New Roman" pitchFamily="18" charset="0"/>
                <a:cs typeface="Times New Roman" pitchFamily="18" charset="0"/>
              </a:rPr>
              <a:t>39 років</a:t>
            </a:r>
          </a:p>
          <a:p>
            <a:pPr algn="just"/>
            <a:endParaRPr lang="uk-UA" sz="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Стаж роботи на даній посаді: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600" b="1" dirty="0">
                <a:solidFill>
                  <a:srgbClr val="982835"/>
                </a:solidFill>
                <a:latin typeface="Times New Roman" pitchFamily="18" charset="0"/>
                <a:cs typeface="Times New Roman" pitchFamily="18" charset="0"/>
              </a:rPr>
              <a:t>6 років</a:t>
            </a:r>
          </a:p>
          <a:p>
            <a:r>
              <a:rPr lang="uk-UA" sz="24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Спеціальність за дипломом: </a:t>
            </a:r>
            <a:r>
              <a:rPr lang="uk-UA" sz="2600" b="1" dirty="0">
                <a:solidFill>
                  <a:srgbClr val="982835"/>
                </a:solidFill>
                <a:latin typeface="Times New Roman" pitchFamily="18" charset="0"/>
                <a:cs typeface="Times New Roman" pitchFamily="18" charset="0"/>
              </a:rPr>
              <a:t>«Біолог. Викладач 				біології та хімії»</a:t>
            </a:r>
          </a:p>
        </p:txBody>
      </p:sp>
    </p:spTree>
    <p:extLst>
      <p:ext uri="{BB962C8B-B14F-4D97-AF65-F5344CB8AC3E}">
        <p14:creationId xmlns:p14="http://schemas.microsoft.com/office/powerpoint/2010/main" val="22022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09580603-DF04-4D4A-B838-ED7293FE264C}"/>
              </a:ext>
            </a:extLst>
          </p:cNvPr>
          <p:cNvSpPr/>
          <p:nvPr/>
        </p:nvSpPr>
        <p:spPr>
          <a:xfrm>
            <a:off x="106384" y="1929614"/>
            <a:ext cx="4394202" cy="4572000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rgbClr val="663300"/>
              </a:solidFill>
            </a:endParaRPr>
          </a:p>
          <a:p>
            <a:pPr algn="ctr"/>
            <a:endParaRPr lang="uk-UA" sz="2000" b="1" dirty="0">
              <a:solidFill>
                <a:srgbClr val="663300"/>
              </a:solidFill>
            </a:endParaRPr>
          </a:p>
          <a:p>
            <a:pPr algn="ctr"/>
            <a:r>
              <a:rPr lang="uk-UA" sz="2000" b="1" dirty="0">
                <a:solidFill>
                  <a:srgbClr val="982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робота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участь у Всеукраїнських,  обласних семінарах, тренінгах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участь у відео конференціях</a:t>
            </a:r>
            <a:endParaRPr lang="uk-UA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участь і організація Майстер-класів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робота в творчих групах</a:t>
            </a:r>
            <a:endParaRPr lang="ru-RU" sz="20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ru-RU" sz="20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творчої</a:t>
            </a:r>
            <a:r>
              <a:rPr lang="ru-RU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лабораторії</a:t>
            </a:r>
            <a:endParaRPr lang="ru-RU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педагогічної майстерності «Світоч»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en-US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Web-</a:t>
            </a:r>
            <a:r>
              <a:rPr lang="uk-UA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марафонах</a:t>
            </a:r>
            <a:endParaRPr lang="uk-UA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uk-UA" sz="2000" dirty="0">
              <a:solidFill>
                <a:srgbClr val="98283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000" dirty="0">
              <a:solidFill>
                <a:srgbClr val="982835"/>
              </a:solidFill>
            </a:endParaRPr>
          </a:p>
          <a:p>
            <a:pPr lvl="0"/>
            <a:endParaRPr lang="ru-RU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увій: горизонтальний 6">
            <a:extLst>
              <a:ext uri="{FF2B5EF4-FFF2-40B4-BE49-F238E27FC236}">
                <a16:creationId xmlns:a16="http://schemas.microsoft.com/office/drawing/2014/main" xmlns="" id="{DDD964B7-5F1F-4A8F-95C1-B0DF27365BCB}"/>
              </a:ext>
            </a:extLst>
          </p:cNvPr>
          <p:cNvSpPr/>
          <p:nvPr/>
        </p:nvSpPr>
        <p:spPr>
          <a:xfrm>
            <a:off x="612167" y="99091"/>
            <a:ext cx="10967666" cy="1605280"/>
          </a:xfrm>
          <a:prstGeom prst="horizontalScroll">
            <a:avLst/>
          </a:prstGeom>
          <a:solidFill>
            <a:schemeClr val="bg2"/>
          </a:solidFill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912F4D"/>
                </a:solidFill>
                <a:latin typeface="Times New Roman" pitchFamily="18" charset="0"/>
                <a:cs typeface="Times New Roman" pitchFamily="18" charset="0"/>
              </a:rPr>
              <a:t>Працює над темою: </a:t>
            </a:r>
          </a:p>
          <a:p>
            <a:pPr algn="ctr"/>
            <a:r>
              <a:rPr lang="uk-UA" sz="2800" b="1" dirty="0">
                <a:solidFill>
                  <a:srgbClr val="982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«Формування екологічної свідомості учнівської молоді через діяльність екологічного гуртка»</a:t>
            </a:r>
            <a:endParaRPr lang="uk-UA" sz="2800" dirty="0">
              <a:solidFill>
                <a:srgbClr val="982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20F177-9225-447D-B23B-669171E14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55" t="19704" r="29178" b="6370"/>
          <a:stretch/>
        </p:blipFill>
        <p:spPr>
          <a:xfrm>
            <a:off x="3851960" y="4329572"/>
            <a:ext cx="1297252" cy="2365591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EF3978A-298A-43E4-8BC9-31813B26D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56" t="28740" r="21777" b="8740"/>
          <a:stretch/>
        </p:blipFill>
        <p:spPr>
          <a:xfrm>
            <a:off x="8965199" y="1704371"/>
            <a:ext cx="2975934" cy="2700740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49A88D3-60BB-4C01-92C4-BCA22E094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2244" r="34750" b="31121"/>
          <a:stretch/>
        </p:blipFill>
        <p:spPr>
          <a:xfrm>
            <a:off x="5213955" y="1929614"/>
            <a:ext cx="3501204" cy="1819983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137721D-A95B-40D3-B53A-CB1489DDA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37" y="4114799"/>
            <a:ext cx="3471322" cy="1903446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F14FDC6-78F5-438B-A604-D3CF4D9724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95" t="30078" r="35868"/>
          <a:stretch/>
        </p:blipFill>
        <p:spPr>
          <a:xfrm>
            <a:off x="8965199" y="4787667"/>
            <a:ext cx="2996121" cy="1829732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24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увій: горизонтальний 5">
            <a:extLst>
              <a:ext uri="{FF2B5EF4-FFF2-40B4-BE49-F238E27FC236}">
                <a16:creationId xmlns:a16="http://schemas.microsoft.com/office/drawing/2014/main" xmlns="" id="{5310CE72-54A2-4265-9DAF-0EBED6DB49C7}"/>
              </a:ext>
            </a:extLst>
          </p:cNvPr>
          <p:cNvSpPr/>
          <p:nvPr/>
        </p:nvSpPr>
        <p:spPr>
          <a:xfrm>
            <a:off x="6161347" y="97629"/>
            <a:ext cx="5613918" cy="858416"/>
          </a:xfrm>
          <a:prstGeom prst="horizontalScroll">
            <a:avLst/>
          </a:prstGeom>
          <a:solidFill>
            <a:schemeClr val="bg2"/>
          </a:solidFill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982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Дистанційне навчання</a:t>
            </a:r>
          </a:p>
        </p:txBody>
      </p:sp>
      <p:sp>
        <p:nvSpPr>
          <p:cNvPr id="7" name="Сувій: горизонтальний 6">
            <a:extLst>
              <a:ext uri="{FF2B5EF4-FFF2-40B4-BE49-F238E27FC236}">
                <a16:creationId xmlns:a16="http://schemas.microsoft.com/office/drawing/2014/main" xmlns="" id="{290C78D1-6B95-4171-A043-F4623D0417B0}"/>
              </a:ext>
            </a:extLst>
          </p:cNvPr>
          <p:cNvSpPr/>
          <p:nvPr/>
        </p:nvSpPr>
        <p:spPr>
          <a:xfrm>
            <a:off x="363892" y="115805"/>
            <a:ext cx="5019869" cy="858416"/>
          </a:xfrm>
          <a:prstGeom prst="horizontalScroll">
            <a:avLst/>
          </a:prstGeom>
          <a:solidFill>
            <a:schemeClr val="bg2"/>
          </a:solidFill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982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 і методи навчання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AE4E8F4E-BF39-4D2B-BFBE-81BF61C3889B}"/>
              </a:ext>
            </a:extLst>
          </p:cNvPr>
          <p:cNvSpPr/>
          <p:nvPr/>
        </p:nvSpPr>
        <p:spPr>
          <a:xfrm>
            <a:off x="274761" y="1012977"/>
            <a:ext cx="5183646" cy="3599573"/>
          </a:xfrm>
          <a:prstGeom prst="roundRect">
            <a:avLst>
              <a:gd name="adj" fmla="val 12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uk-UA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uk-UA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uk-UA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гербаріями, колекціями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енциклопедіями,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-сайтами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 щоденників спостережень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 ігри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науково-практичні конференції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моніторингові дослідження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елементів 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-освіти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польова практика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майстер-класи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міні-вікторини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912F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uk-UA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uk-UA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09A0BB-CF6C-42A4-9C88-FA37E2FC478A}"/>
              </a:ext>
            </a:extLst>
          </p:cNvPr>
          <p:cNvSpPr txBox="1"/>
          <p:nvPr/>
        </p:nvSpPr>
        <p:spPr>
          <a:xfrm>
            <a:off x="6096000" y="956045"/>
            <a:ext cx="57321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Інформаційні технології, додатки і платформи:</a:t>
            </a:r>
            <a:r>
              <a:rPr lang="uk-UA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itchFamily="18" charset="0"/>
              </a:rPr>
              <a:t>Google classroom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itchFamily="18" charset="0"/>
              </a:rPr>
              <a:t>Meet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cs typeface="Times New Roman" pitchFamily="18" charset="0"/>
              </a:rPr>
              <a:t>Jamboard</a:t>
            </a:r>
            <a:r>
              <a:rPr lang="uk-UA" sz="2000" dirty="0">
                <a:latin typeface="Times New Roman" panose="02020603050405020304" pitchFamily="18" charset="0"/>
                <a:cs typeface="Times New Roman" pitchFamily="18" charset="0"/>
              </a:rPr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cs typeface="Times New Roman" pitchFamily="18" charset="0"/>
              </a:rPr>
              <a:t>Learningapps</a:t>
            </a:r>
            <a:r>
              <a:rPr lang="uk-UA" sz="2000" dirty="0">
                <a:latin typeface="Times New Roman" panose="02020603050405020304" pitchFamily="18" charset="0"/>
                <a:cs typeface="Times New Roman" pitchFamily="18" charset="0"/>
              </a:rPr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Rebus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igsawplanet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Wordart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Wordwall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uk-UA" dirty="0"/>
          </a:p>
        </p:txBody>
      </p:sp>
      <p:pic>
        <p:nvPicPr>
          <p:cNvPr id="10" name="Объект 3">
            <a:extLst>
              <a:ext uri="{FF2B5EF4-FFF2-40B4-BE49-F238E27FC236}">
                <a16:creationId xmlns:a16="http://schemas.microsoft.com/office/drawing/2014/main" xmlns="" id="{BE61385E-286B-469F-890C-BFAF66AE3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3" y="4791160"/>
            <a:ext cx="2428280" cy="1821210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B47C881-1A5C-4B79-89C8-302F09FA31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3968" r="2222" b="8783"/>
          <a:stretch/>
        </p:blipFill>
        <p:spPr>
          <a:xfrm>
            <a:off x="2609068" y="4214406"/>
            <a:ext cx="2428280" cy="1652506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6" name="Picture 4" descr="Возможно, это изображение 4 человека, экран и текст">
            <a:extLst>
              <a:ext uri="{FF2B5EF4-FFF2-40B4-BE49-F238E27FC236}">
                <a16:creationId xmlns:a16="http://schemas.microsoft.com/office/drawing/2014/main" xmlns="" id="{633AF5C3-0553-426E-9FD6-A1A593593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13645" r="887" b="5620"/>
          <a:stretch/>
        </p:blipFill>
        <p:spPr bwMode="auto">
          <a:xfrm>
            <a:off x="8732217" y="3115620"/>
            <a:ext cx="3312296" cy="1549326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озможно, это изображение 6 человек, экран, карта и текст">
            <a:extLst>
              <a:ext uri="{FF2B5EF4-FFF2-40B4-BE49-F238E27FC236}">
                <a16:creationId xmlns:a16="http://schemas.microsoft.com/office/drawing/2014/main" xmlns="" id="{9E0C1C51-4C35-483C-97CB-B76CF04B9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" b="9334"/>
          <a:stretch/>
        </p:blipFill>
        <p:spPr bwMode="auto">
          <a:xfrm>
            <a:off x="8764521" y="4977421"/>
            <a:ext cx="3302364" cy="1680927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Можливо, це зображення в мультиплікаційному стилі (8 чоловік, екран і текст «виховна одина6 додаток соборності. вкрай зараз на головному екрані :05 данило котович dta-uvda-yyx кторія цербна іван прядкн æ ввестипошуковий тут каринатумма Î користувач надя приєднався до відеозустрічі 4°℃‎»‎‎)">
            <a:extLst>
              <a:ext uri="{FF2B5EF4-FFF2-40B4-BE49-F238E27FC236}">
                <a16:creationId xmlns:a16="http://schemas.microsoft.com/office/drawing/2014/main" xmlns="" id="{2B5EA8D9-BBA1-4773-A147-66ED8D29C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11507" r="1851" b="5372"/>
          <a:stretch/>
        </p:blipFill>
        <p:spPr bwMode="auto">
          <a:xfrm>
            <a:off x="5187819" y="3950696"/>
            <a:ext cx="3393927" cy="1680927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1F88EB-9F79-49FD-A09A-A1A1E7339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20" y="5901955"/>
            <a:ext cx="3393927" cy="645974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BFE09B7-D76A-470A-B001-E2743D4DAA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56" y="1498806"/>
            <a:ext cx="2773457" cy="1393683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93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168EC974-94AD-44ED-8987-A9B4201E8651}"/>
              </a:ext>
            </a:extLst>
          </p:cNvPr>
          <p:cNvSpPr/>
          <p:nvPr/>
        </p:nvSpPr>
        <p:spPr>
          <a:xfrm>
            <a:off x="7123148" y="988714"/>
            <a:ext cx="482496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екологічні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проєкти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співпраця з громадськими організаціями, </a:t>
            </a:r>
            <a:endParaRPr lang="ru-RU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волонтерськими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центрами,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міжнародними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фондами</a:t>
            </a:r>
          </a:p>
          <a:p>
            <a:pPr lvl="0"/>
            <a:endParaRPr lang="uk-UA" b="1" dirty="0"/>
          </a:p>
        </p:txBody>
      </p:sp>
      <p:pic>
        <p:nvPicPr>
          <p:cNvPr id="5" name="Picture 2" descr="Возможно, это изображение (8 человек, люди стоят и в помещении)">
            <a:extLst>
              <a:ext uri="{FF2B5EF4-FFF2-40B4-BE49-F238E27FC236}">
                <a16:creationId xmlns:a16="http://schemas.microsoft.com/office/drawing/2014/main" xmlns="" id="{56E2FC0B-4911-489C-B66C-A5C374A12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6"/>
          <a:stretch/>
        </p:blipFill>
        <p:spPr bwMode="auto">
          <a:xfrm>
            <a:off x="9262187" y="3042483"/>
            <a:ext cx="2322454" cy="1549382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увій: горизонтальний 5">
            <a:extLst>
              <a:ext uri="{FF2B5EF4-FFF2-40B4-BE49-F238E27FC236}">
                <a16:creationId xmlns:a16="http://schemas.microsoft.com/office/drawing/2014/main" xmlns="" id="{4F65192B-836C-40AC-AEA1-3997D7466D99}"/>
              </a:ext>
            </a:extLst>
          </p:cNvPr>
          <p:cNvSpPr/>
          <p:nvPr/>
        </p:nvSpPr>
        <p:spPr>
          <a:xfrm>
            <a:off x="181918" y="46110"/>
            <a:ext cx="5436897" cy="1070559"/>
          </a:xfrm>
          <a:prstGeom prst="horizontalScroll">
            <a:avLst/>
          </a:prstGeom>
          <a:solidFill>
            <a:schemeClr val="bg2"/>
          </a:solidFill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AA2C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обдарованими дітьми</a:t>
            </a:r>
          </a:p>
        </p:txBody>
      </p:sp>
      <p:sp>
        <p:nvSpPr>
          <p:cNvPr id="7" name="Сувій: горизонтальний 6">
            <a:extLst>
              <a:ext uri="{FF2B5EF4-FFF2-40B4-BE49-F238E27FC236}">
                <a16:creationId xmlns:a16="http://schemas.microsoft.com/office/drawing/2014/main" xmlns="" id="{4F21D382-D73C-438A-88A5-F634F1FF532F}"/>
              </a:ext>
            </a:extLst>
          </p:cNvPr>
          <p:cNvSpPr/>
          <p:nvPr/>
        </p:nvSpPr>
        <p:spPr>
          <a:xfrm>
            <a:off x="6428793" y="32413"/>
            <a:ext cx="5519320" cy="1070559"/>
          </a:xfrm>
          <a:prstGeom prst="horizontalScroll">
            <a:avLst/>
          </a:prstGeom>
          <a:solidFill>
            <a:schemeClr val="bg2"/>
          </a:solidFill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 err="1">
                <a:solidFill>
                  <a:srgbClr val="912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sz="2800" b="1" dirty="0">
                <a:solidFill>
                  <a:srgbClr val="912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12B6EA9-0D84-4B9F-99DE-6A48F60CF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4" t="11761" r="35214"/>
          <a:stretch/>
        </p:blipFill>
        <p:spPr>
          <a:xfrm>
            <a:off x="11024143" y="1102972"/>
            <a:ext cx="951722" cy="1768156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AutoShape 4" descr="blob:https://web.tel.onl/b2f9fbf5-19b1-4838-a56f-a2ab6609a818">
            <a:extLst>
              <a:ext uri="{FF2B5EF4-FFF2-40B4-BE49-F238E27FC236}">
                <a16:creationId xmlns:a16="http://schemas.microsoft.com/office/drawing/2014/main" xmlns="" id="{065BDC2B-6B41-4716-A860-33397DDAF0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638A2D2-600C-4AED-A042-CFB9B97A6249}"/>
              </a:ext>
            </a:extLst>
          </p:cNvPr>
          <p:cNvSpPr txBox="1"/>
          <p:nvPr/>
        </p:nvSpPr>
        <p:spPr>
          <a:xfrm>
            <a:off x="216135" y="1139734"/>
            <a:ext cx="543689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дослідження, експерименти, спостереження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науково-дослідницькі роботи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 робіт в МАНУ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наукових конференціях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творчих конкурсах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форумах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фестивалях</a:t>
            </a:r>
          </a:p>
          <a:p>
            <a:endParaRPr lang="uk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369AB45-CA54-4995-A848-87D4D4C28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371" y="4763221"/>
            <a:ext cx="1487711" cy="1983614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4" name="Picture 6" descr="Можливо, це зображення 9 людей, екран і текст «нова кладка YouTube meet.google.com/dmm-syhp-hyz карти анна данильченко зараз оловному екрані альтернативне водопостачання приватного будинку M млена арутюнян - костянтинвського пцею №9 костянтинівки донецької обл., вихованець гуртка &lt;&lt;основи фенологій&gt;&gt; доєнц керівник: данильченко анна васи.  василвна вна Kleban- 15:29 даря шкреба 小 бдв, секцій 4-5 максим радченко ще чол.  o డà рус 31.01.2023 15:29»">
            <a:extLst>
              <a:ext uri="{FF2B5EF4-FFF2-40B4-BE49-F238E27FC236}">
                <a16:creationId xmlns:a16="http://schemas.microsoft.com/office/drawing/2014/main" xmlns="" id="{34845724-A02E-49EA-8EB5-85DBC2AF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8" y="5339366"/>
            <a:ext cx="2404653" cy="1351992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Можливо, це зображення 8">
            <a:extLst>
              <a:ext uri="{FF2B5EF4-FFF2-40B4-BE49-F238E27FC236}">
                <a16:creationId xmlns:a16="http://schemas.microsoft.com/office/drawing/2014/main" xmlns="" id="{5BE7EF17-A886-40E7-ADC6-D7239BC9D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r="427" b="9057"/>
          <a:stretch/>
        </p:blipFill>
        <p:spPr bwMode="auto">
          <a:xfrm>
            <a:off x="181918" y="3758339"/>
            <a:ext cx="2404653" cy="1363137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9CB7F9C-D716-4F93-8A21-4E604D6E08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 r="7825"/>
          <a:stretch/>
        </p:blipFill>
        <p:spPr>
          <a:xfrm>
            <a:off x="5708169" y="1280902"/>
            <a:ext cx="1281378" cy="1053499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669128-4F59-4C6A-B6B2-44DBE2CC21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5629" r="9490"/>
          <a:stretch/>
        </p:blipFill>
        <p:spPr>
          <a:xfrm>
            <a:off x="4294541" y="2149795"/>
            <a:ext cx="1548624" cy="902078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Сувій: горизонтальний 13">
            <a:extLst>
              <a:ext uri="{FF2B5EF4-FFF2-40B4-BE49-F238E27FC236}">
                <a16:creationId xmlns:a16="http://schemas.microsoft.com/office/drawing/2014/main" xmlns="" id="{D8B09A6F-2C97-4F54-A032-B84BBD89CBCB}"/>
              </a:ext>
            </a:extLst>
          </p:cNvPr>
          <p:cNvSpPr/>
          <p:nvPr/>
        </p:nvSpPr>
        <p:spPr>
          <a:xfrm>
            <a:off x="2929813" y="3098003"/>
            <a:ext cx="6027574" cy="1070559"/>
          </a:xfrm>
          <a:prstGeom prst="horizontalScroll">
            <a:avLst/>
          </a:prstGeom>
          <a:solidFill>
            <a:schemeClr val="bg2"/>
          </a:solidFill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AA2C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лідерів «Дитячий екологічний парламент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3A7B17-8468-43A4-81C0-439EC70B00FC}"/>
              </a:ext>
            </a:extLst>
          </p:cNvPr>
          <p:cNvSpPr txBox="1"/>
          <p:nvPr/>
        </p:nvSpPr>
        <p:spPr>
          <a:xfrm>
            <a:off x="4781164" y="4031241"/>
            <a:ext cx="2960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он-лайн конференції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еко-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двіж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еко-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блогін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9B8B160-732F-49AC-A874-4A2E2F5F47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83" y="4902305"/>
            <a:ext cx="2404653" cy="1505652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Объект 3">
            <a:extLst>
              <a:ext uri="{FF2B5EF4-FFF2-40B4-BE49-F238E27FC236}">
                <a16:creationId xmlns:a16="http://schemas.microsoft.com/office/drawing/2014/main" xmlns="" id="{791AB468-B2D3-48E4-B634-085C29FA8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/>
          <a:srcRect l="33684" r="33684"/>
          <a:stretch/>
        </p:blipFill>
        <p:spPr>
          <a:xfrm>
            <a:off x="3105646" y="4214692"/>
            <a:ext cx="1459370" cy="2514451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8" name="Picture 10" descr="Можливо, це зображення 7 людей, екран і текст">
            <a:extLst>
              <a:ext uri="{FF2B5EF4-FFF2-40B4-BE49-F238E27FC236}">
                <a16:creationId xmlns:a16="http://schemas.microsoft.com/office/drawing/2014/main" xmlns="" id="{107410BB-027B-4AB5-A28F-C453829FA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88" y="5121476"/>
            <a:ext cx="2822689" cy="1587763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2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увій: горизонтальний 4">
            <a:extLst>
              <a:ext uri="{FF2B5EF4-FFF2-40B4-BE49-F238E27FC236}">
                <a16:creationId xmlns:a16="http://schemas.microsoft.com/office/drawing/2014/main" xmlns="" id="{D067C2D8-0156-4548-AA78-46088741BCAB}"/>
              </a:ext>
            </a:extLst>
          </p:cNvPr>
          <p:cNvSpPr/>
          <p:nvPr/>
        </p:nvSpPr>
        <p:spPr>
          <a:xfrm>
            <a:off x="3297519" y="-59397"/>
            <a:ext cx="5762939" cy="1278294"/>
          </a:xfrm>
          <a:prstGeom prst="horizontalScroll">
            <a:avLst/>
          </a:prstGeom>
          <a:solidFill>
            <a:schemeClr val="bg2"/>
          </a:solidFill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sz="2800" b="1" dirty="0">
                <a:ln>
                  <a:solidFill>
                    <a:srgbClr val="993366"/>
                  </a:solidFill>
                </a:ln>
                <a:solidFill>
                  <a:srgbClr val="982835"/>
                </a:solidFill>
                <a:latin typeface="Times New Roman" panose="02020603050405020304" pitchFamily="18" charset="0"/>
              </a:rPr>
              <a:t>Результативність роботи</a:t>
            </a:r>
            <a:endParaRPr lang="uk-UA" sz="2800" b="1" dirty="0">
              <a:ln>
                <a:solidFill>
                  <a:srgbClr val="993366"/>
                </a:solidFill>
              </a:ln>
              <a:solidFill>
                <a:srgbClr val="982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999CE96C-13CD-4FCF-904B-4C6ED44FA9BD}"/>
              </a:ext>
            </a:extLst>
          </p:cNvPr>
          <p:cNvSpPr/>
          <p:nvPr/>
        </p:nvSpPr>
        <p:spPr>
          <a:xfrm>
            <a:off x="3129857" y="1237438"/>
            <a:ext cx="6058920" cy="1261884"/>
          </a:xfrm>
          <a:prstGeom prst="rect">
            <a:avLst/>
          </a:prstGeom>
          <a:ln w="28575"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marL="95250" fontAlgn="base">
              <a:spcBef>
                <a:spcPts val="450"/>
              </a:spcBef>
              <a:spcAft>
                <a:spcPts val="1200"/>
              </a:spcAft>
            </a:pPr>
            <a:r>
              <a:rPr lang="uk-UA" sz="1900" dirty="0">
                <a:solidFill>
                  <a:srgbClr val="000000"/>
                </a:solidFill>
                <a:latin typeface="Times New Roman" panose="02020603050405020304" pitchFamily="18" charset="0"/>
              </a:rPr>
              <a:t>Всеукраїнський конкурс науково-методичних розробок та віртуальних ресурсів з еколого-натуралістичного напряму позашкільної освіти. дипломами НЕНЦ МОН України ІІІ ступеня. Наказ НЕНЦ від 10.03.2020 р. № 30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77901E8-BFC0-4D5B-84E2-D9BB5170A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64" y="315258"/>
            <a:ext cx="1313983" cy="2059668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3003A1C-DE2A-4860-A2F1-4213F1F80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317" y="2694996"/>
            <a:ext cx="1679083" cy="2419033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78D7A08-22BB-4E7D-AB7A-9996B8E2B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3" t="3973" r="5099" b="3068"/>
          <a:stretch/>
        </p:blipFill>
        <p:spPr>
          <a:xfrm>
            <a:off x="4281323" y="2694996"/>
            <a:ext cx="1648580" cy="2419033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6EEF24A-3444-45FB-A662-1512724DB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517" y="319101"/>
            <a:ext cx="1457859" cy="2059668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2690E96-89D0-4F3B-A0B3-2E919BBD18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60"/>
          <a:stretch/>
        </p:blipFill>
        <p:spPr>
          <a:xfrm>
            <a:off x="9205509" y="237821"/>
            <a:ext cx="1410449" cy="2158000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xmlns="" id="{36080189-5320-4259-9EC6-5F9BA15FDB57}"/>
              </a:ext>
            </a:extLst>
          </p:cNvPr>
          <p:cNvSpPr/>
          <p:nvPr/>
        </p:nvSpPr>
        <p:spPr>
          <a:xfrm>
            <a:off x="7953614" y="2632478"/>
            <a:ext cx="4238386" cy="1200329"/>
          </a:xfrm>
          <a:prstGeom prst="rect">
            <a:avLst/>
          </a:prstGeom>
          <a:ln w="28575"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marL="95250" fontAlgn="base">
              <a:spcBef>
                <a:spcPts val="450"/>
              </a:spcBef>
              <a:spcAft>
                <a:spcPts val="1200"/>
              </a:spcAft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 етап Всеукраїнської акції «Годівничка» Методична розробка «У царстві зимуючих птахів. Зимуючі птахи нашої місцевості» 1 місце  2020р.</a:t>
            </a: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xmlns="" id="{D92AFFFA-D8B8-44C8-AAF7-33AB0D24D27F}"/>
              </a:ext>
            </a:extLst>
          </p:cNvPr>
          <p:cNvSpPr/>
          <p:nvPr/>
        </p:nvSpPr>
        <p:spPr>
          <a:xfrm>
            <a:off x="32012" y="2703044"/>
            <a:ext cx="4159165" cy="1200329"/>
          </a:xfrm>
          <a:prstGeom prst="rect">
            <a:avLst/>
          </a:prstGeom>
          <a:ln w="28575"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marL="95250" fontAlgn="base">
              <a:spcBef>
                <a:spcPts val="45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  03.04.2018 – 09.04.2018 р «Подбай про птахів – збережи довкілля!»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участь,презентація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робота розміщена на сайті    </a:t>
            </a:r>
            <a:r>
              <a:rPr lang="en-US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https://padlet.com/</a:t>
            </a:r>
            <a:endParaRPr lang="en-US" u="sng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CDC6E81-87EF-4A5E-9263-C44A09F182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60"/>
          <a:stretch/>
        </p:blipFill>
        <p:spPr>
          <a:xfrm>
            <a:off x="10712709" y="228240"/>
            <a:ext cx="1410450" cy="2158000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xmlns="" id="{975CED54-1277-4480-82AD-7412594BBC77}"/>
              </a:ext>
            </a:extLst>
          </p:cNvPr>
          <p:cNvSpPr/>
          <p:nvPr/>
        </p:nvSpPr>
        <p:spPr>
          <a:xfrm>
            <a:off x="3697912" y="5162097"/>
            <a:ext cx="4680977" cy="1477328"/>
          </a:xfrm>
          <a:prstGeom prst="rect">
            <a:avLst/>
          </a:prstGeom>
          <a:ln w="28575"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marL="95250" fontAlgn="base">
              <a:spcBef>
                <a:spcPts val="450"/>
              </a:spcBef>
              <a:spcAft>
                <a:spcPts val="1200"/>
              </a:spcAft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 медіа - огляду сучасних  моделей навчальних закладів  «Шкіл сприяння здоров’ю» Наказ № 17 від 16.02.2018р.    Лауреат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медіа-огляду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784753F-B1B2-4414-ABFC-CDA8D58147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4" y="4107095"/>
            <a:ext cx="1648580" cy="2526885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E293961-4614-46C1-91F8-841F904454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14" y="4112540"/>
            <a:ext cx="1648581" cy="2526885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3F42783-DDFD-4AB6-84D8-CA0C530E4A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/>
          <a:stretch/>
        </p:blipFill>
        <p:spPr>
          <a:xfrm>
            <a:off x="10365667" y="4050555"/>
            <a:ext cx="1679083" cy="2579205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917E5700-2A44-4615-B4BA-8A83247C6E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60"/>
          <a:stretch/>
        </p:blipFill>
        <p:spPr>
          <a:xfrm>
            <a:off x="8494088" y="4050555"/>
            <a:ext cx="1679083" cy="2579205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3996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232</Words>
  <Application>Microsoft Office PowerPoint</Application>
  <PresentationFormat>Произвольный</PresentationFormat>
  <Paragraphs>69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AntiPal</dc:creator>
  <cp:lastModifiedBy>Comp</cp:lastModifiedBy>
  <cp:revision>44</cp:revision>
  <dcterms:created xsi:type="dcterms:W3CDTF">2023-03-05T13:39:14Z</dcterms:created>
  <dcterms:modified xsi:type="dcterms:W3CDTF">2023-03-17T07:09:41Z</dcterms:modified>
</cp:coreProperties>
</file>